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08" r:id="rId1"/>
  </p:sldMasterIdLst>
  <p:notesMasterIdLst>
    <p:notesMasterId r:id="rId9"/>
  </p:notesMasterIdLst>
  <p:sldIdLst>
    <p:sldId id="256" r:id="rId2"/>
    <p:sldId id="257" r:id="rId3"/>
    <p:sldId id="258" r:id="rId4"/>
    <p:sldId id="259" r:id="rId5"/>
    <p:sldId id="260" r:id="rId6"/>
    <p:sldId id="261" r:id="rId7"/>
    <p:sldId id="262" r:id="rId8"/>
  </p:sldIdLst>
  <p:sldSz cx="43891200" cy="32918400"/>
  <p:notesSz cx="6858000" cy="9144000"/>
  <p:embeddedFontLst>
    <p:embeddedFont>
      <p:font typeface="Candara" panose="020E0502030303020204" pitchFamily="34" charset="0"/>
      <p:regular r:id="rId10"/>
      <p:bold r:id="rId11"/>
      <p:italic r:id="rId12"/>
      <p:boldItalic r:id="rId13"/>
    </p:embeddedFont>
    <p:embeddedFont>
      <p:font typeface="Century Gothic" panose="020B0502020202020204" pitchFamily="34"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44"/>
    <p:restoredTop sz="94697"/>
  </p:normalViewPr>
  <p:slideViewPr>
    <p:cSldViewPr snapToGrid="0" snapToObjects="1">
      <p:cViewPr varScale="1">
        <p:scale>
          <a:sx n="34" d="100"/>
          <a:sy n="34" d="100"/>
        </p:scale>
        <p:origin x="1752" y="2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10.sv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4838"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4838"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4838"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4838"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4838"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4838"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4838"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4838"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4838"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258"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344EBD-BCA0-C24A-AB1E-04C9AD3FFE33}"/>
              </a:ext>
            </a:extLst>
          </p:cNvPr>
          <p:cNvSpPr>
            <a:spLocks noGrp="1"/>
          </p:cNvSpPr>
          <p:nvPr>
            <p:ph type="ctrTitle"/>
          </p:nvPr>
        </p:nvSpPr>
        <p:spPr>
          <a:xfrm>
            <a:off x="5486400" y="5387342"/>
            <a:ext cx="32918400" cy="11460480"/>
          </a:xfrm>
        </p:spPr>
        <p:txBody>
          <a:bodyPr anchor="b"/>
          <a:lstStyle>
            <a:lvl1pPr algn="ctr">
              <a:defRPr sz="21600"/>
            </a:lvl1pPr>
          </a:lstStyle>
          <a:p>
            <a:r>
              <a:rPr lang="en-US"/>
              <a:t>Click to edit Master title style</a:t>
            </a:r>
          </a:p>
        </p:txBody>
      </p:sp>
      <p:sp>
        <p:nvSpPr>
          <p:cNvPr id="3" name="Subtitle 2">
            <a:extLst>
              <a:ext uri="{FF2B5EF4-FFF2-40B4-BE49-F238E27FC236}">
                <a16:creationId xmlns:a16="http://schemas.microsoft.com/office/drawing/2014/main" id="{6641C46F-4A06-F142-A7C9-F5652C15F7B3}"/>
              </a:ext>
            </a:extLst>
          </p:cNvPr>
          <p:cNvSpPr>
            <a:spLocks noGrp="1"/>
          </p:cNvSpPr>
          <p:nvPr>
            <p:ph type="subTitle" idx="1"/>
          </p:nvPr>
        </p:nvSpPr>
        <p:spPr>
          <a:xfrm>
            <a:off x="5486400" y="17289782"/>
            <a:ext cx="32918400" cy="7947658"/>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p>
        </p:txBody>
      </p:sp>
      <p:sp>
        <p:nvSpPr>
          <p:cNvPr id="4" name="Date Placeholder 3">
            <a:extLst>
              <a:ext uri="{FF2B5EF4-FFF2-40B4-BE49-F238E27FC236}">
                <a16:creationId xmlns:a16="http://schemas.microsoft.com/office/drawing/2014/main" id="{17AA052C-E36D-5748-A43B-E6915E6C9A0F}"/>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01CB3F5-3B56-BD43-8A8D-942905722FB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E960B2-2047-3744-ABF9-346E15B3EBB0}"/>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110590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A9F57B-6F04-274D-AD7B-439FDB3F39D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4FF8FC5-D13B-A241-9033-2A9E8FF793F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DB9F6A-FCBF-9146-8074-064D2D5C47A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0DC32ABB-3783-D148-9CDE-6A73E4C383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6A1D25-E8D0-C24B-B058-EF06B2BD55A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19058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3166480-55FF-E54A-B6C6-D0BEF3CD3733}"/>
              </a:ext>
            </a:extLst>
          </p:cNvPr>
          <p:cNvSpPr>
            <a:spLocks noGrp="1"/>
          </p:cNvSpPr>
          <p:nvPr>
            <p:ph type="title" orient="vert"/>
          </p:nvPr>
        </p:nvSpPr>
        <p:spPr>
          <a:xfrm>
            <a:off x="31409640" y="1752600"/>
            <a:ext cx="9464040" cy="2789682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E27558E-8DA6-994E-AA42-3253A48636A4}"/>
              </a:ext>
            </a:extLst>
          </p:cNvPr>
          <p:cNvSpPr>
            <a:spLocks noGrp="1"/>
          </p:cNvSpPr>
          <p:nvPr>
            <p:ph type="body" orient="vert" idx="1"/>
          </p:nvPr>
        </p:nvSpPr>
        <p:spPr>
          <a:xfrm>
            <a:off x="3017520"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5203CA3-AE60-AA44-883C-97222D5ABD8B}"/>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C69B511D-C578-0E41-A2EA-F01BC6796F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A14C52-4DB0-2B4E-9336-015FC87C0B26}"/>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80511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12B07-0558-D042-8428-393B8B31E15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6457FE-B117-B141-9CD3-5027EFC03A74}"/>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6C2DE7-0C9A-B440-9419-BC38DA7FD036}"/>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3BA204A3-6FF7-864D-A835-08D1CC0A5D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368AC9-8D23-9F46-A2E3-29FC5C2AD86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5476355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AD79D-1E44-3445-ADA1-8E3497E03E3F}"/>
              </a:ext>
            </a:extLst>
          </p:cNvPr>
          <p:cNvSpPr>
            <a:spLocks noGrp="1"/>
          </p:cNvSpPr>
          <p:nvPr>
            <p:ph type="title"/>
          </p:nvPr>
        </p:nvSpPr>
        <p:spPr>
          <a:xfrm>
            <a:off x="2994660" y="8206745"/>
            <a:ext cx="37856160" cy="13693138"/>
          </a:xfrm>
        </p:spPr>
        <p:txBody>
          <a:bodyPr anchor="b"/>
          <a:lstStyle>
            <a:lvl1pPr>
              <a:defRPr sz="21600"/>
            </a:lvl1pPr>
          </a:lstStyle>
          <a:p>
            <a:r>
              <a:rPr lang="en-US"/>
              <a:t>Click to edit Master title style</a:t>
            </a:r>
          </a:p>
        </p:txBody>
      </p:sp>
      <p:sp>
        <p:nvSpPr>
          <p:cNvPr id="3" name="Text Placeholder 2">
            <a:extLst>
              <a:ext uri="{FF2B5EF4-FFF2-40B4-BE49-F238E27FC236}">
                <a16:creationId xmlns:a16="http://schemas.microsoft.com/office/drawing/2014/main" id="{6A01CE89-A822-C04B-890A-B9EE03E47F98}"/>
              </a:ext>
            </a:extLst>
          </p:cNvPr>
          <p:cNvSpPr>
            <a:spLocks noGrp="1"/>
          </p:cNvSpPr>
          <p:nvPr>
            <p:ph type="body" idx="1"/>
          </p:nvPr>
        </p:nvSpPr>
        <p:spPr>
          <a:xfrm>
            <a:off x="2994660" y="22029425"/>
            <a:ext cx="37856160" cy="7200898"/>
          </a:xfrm>
        </p:spPr>
        <p:txBody>
          <a:bodyPr/>
          <a:lstStyle>
            <a:lvl1pPr marL="0" indent="0">
              <a:buNone/>
              <a:defRPr sz="8640">
                <a:solidFill>
                  <a:schemeClr val="tx1">
                    <a:tint val="75000"/>
                  </a:schemeClr>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D14A8D7-57D3-4844-85C9-1A7CEEECE58C}"/>
              </a:ext>
            </a:extLst>
          </p:cNvPr>
          <p:cNvSpPr>
            <a:spLocks noGrp="1"/>
          </p:cNvSpPr>
          <p:nvPr>
            <p:ph type="dt" sz="half" idx="10"/>
          </p:nvPr>
        </p:nvSpPr>
        <p:spPr/>
        <p:txBody>
          <a:bodyPr/>
          <a:lstStyle/>
          <a:p>
            <a:endParaRPr lang="en-US"/>
          </a:p>
        </p:txBody>
      </p:sp>
      <p:sp>
        <p:nvSpPr>
          <p:cNvPr id="5" name="Footer Placeholder 4">
            <a:extLst>
              <a:ext uri="{FF2B5EF4-FFF2-40B4-BE49-F238E27FC236}">
                <a16:creationId xmlns:a16="http://schemas.microsoft.com/office/drawing/2014/main" id="{74D81E01-295C-3A4C-B911-DC334DAD434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59263F-2EC5-E54E-8495-FEFEA72CBEE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4725786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5FA6D-2812-C84C-A618-FD69B5615F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1F4684-3A5F-CA48-AB98-B2ECEC1AC213}"/>
              </a:ext>
            </a:extLst>
          </p:cNvPr>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F85CFFC-2699-834B-8E78-AD16070146FE}"/>
              </a:ext>
            </a:extLst>
          </p:cNvPr>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7E7C561-BED9-574B-B0EC-4D2E76750B4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68954498-FBB4-9F40-9EAA-AF21562F150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34815A9-910C-A14B-8396-D6979824CFB1}"/>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82576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FC5A45-881E-7E4C-BC8D-A78E3F8AE9D9}"/>
              </a:ext>
            </a:extLst>
          </p:cNvPr>
          <p:cNvSpPr>
            <a:spLocks noGrp="1"/>
          </p:cNvSpPr>
          <p:nvPr>
            <p:ph type="title"/>
          </p:nvPr>
        </p:nvSpPr>
        <p:spPr>
          <a:xfrm>
            <a:off x="3023237" y="1752603"/>
            <a:ext cx="37856160" cy="6362702"/>
          </a:xfrm>
        </p:spPr>
        <p:txBody>
          <a:bodyPr/>
          <a:lstStyle/>
          <a:p>
            <a:r>
              <a:rPr lang="en-US"/>
              <a:t>Click to edit Master title style</a:t>
            </a:r>
          </a:p>
        </p:txBody>
      </p:sp>
      <p:sp>
        <p:nvSpPr>
          <p:cNvPr id="3" name="Text Placeholder 2">
            <a:extLst>
              <a:ext uri="{FF2B5EF4-FFF2-40B4-BE49-F238E27FC236}">
                <a16:creationId xmlns:a16="http://schemas.microsoft.com/office/drawing/2014/main" id="{C7502F0F-CE46-044F-8117-4D107448C72E}"/>
              </a:ext>
            </a:extLst>
          </p:cNvPr>
          <p:cNvSpPr>
            <a:spLocks noGrp="1"/>
          </p:cNvSpPr>
          <p:nvPr>
            <p:ph type="body" idx="1"/>
          </p:nvPr>
        </p:nvSpPr>
        <p:spPr>
          <a:xfrm>
            <a:off x="3023239" y="8069582"/>
            <a:ext cx="18568033"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4" name="Content Placeholder 3">
            <a:extLst>
              <a:ext uri="{FF2B5EF4-FFF2-40B4-BE49-F238E27FC236}">
                <a16:creationId xmlns:a16="http://schemas.microsoft.com/office/drawing/2014/main" id="{7876E14A-29AD-5142-8C1E-C7A019C6AEE0}"/>
              </a:ext>
            </a:extLst>
          </p:cNvPr>
          <p:cNvSpPr>
            <a:spLocks noGrp="1"/>
          </p:cNvSpPr>
          <p:nvPr>
            <p:ph sz="half" idx="2"/>
          </p:nvPr>
        </p:nvSpPr>
        <p:spPr>
          <a:xfrm>
            <a:off x="3023239" y="12024360"/>
            <a:ext cx="18568033"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5930FBD-ADB2-5848-90B3-EB7163FBCEC7}"/>
              </a:ext>
            </a:extLst>
          </p:cNvPr>
          <p:cNvSpPr>
            <a:spLocks noGrp="1"/>
          </p:cNvSpPr>
          <p:nvPr>
            <p:ph type="body" sz="quarter" idx="3"/>
          </p:nvPr>
        </p:nvSpPr>
        <p:spPr>
          <a:xfrm>
            <a:off x="22219920" y="8069582"/>
            <a:ext cx="18659477" cy="3954778"/>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Edit Master text styles</a:t>
            </a:r>
          </a:p>
        </p:txBody>
      </p:sp>
      <p:sp>
        <p:nvSpPr>
          <p:cNvPr id="6" name="Content Placeholder 5">
            <a:extLst>
              <a:ext uri="{FF2B5EF4-FFF2-40B4-BE49-F238E27FC236}">
                <a16:creationId xmlns:a16="http://schemas.microsoft.com/office/drawing/2014/main" id="{C00F0C17-BAAB-F646-977D-D7C84B7FA7FB}"/>
              </a:ext>
            </a:extLst>
          </p:cNvPr>
          <p:cNvSpPr>
            <a:spLocks noGrp="1"/>
          </p:cNvSpPr>
          <p:nvPr>
            <p:ph sz="quarter" idx="4"/>
          </p:nvPr>
        </p:nvSpPr>
        <p:spPr>
          <a:xfrm>
            <a:off x="22219920"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FDB4007-F5D5-A545-9CC3-77E872272C12}"/>
              </a:ext>
            </a:extLst>
          </p:cNvPr>
          <p:cNvSpPr>
            <a:spLocks noGrp="1"/>
          </p:cNvSpPr>
          <p:nvPr>
            <p:ph type="dt" sz="half" idx="10"/>
          </p:nvPr>
        </p:nvSpPr>
        <p:spPr/>
        <p:txBody>
          <a:bodyPr/>
          <a:lstStyle/>
          <a:p>
            <a:endParaRPr lang="en-US"/>
          </a:p>
        </p:txBody>
      </p:sp>
      <p:sp>
        <p:nvSpPr>
          <p:cNvPr id="8" name="Footer Placeholder 7">
            <a:extLst>
              <a:ext uri="{FF2B5EF4-FFF2-40B4-BE49-F238E27FC236}">
                <a16:creationId xmlns:a16="http://schemas.microsoft.com/office/drawing/2014/main" id="{78110203-E079-1B4F-9878-F51FBAAE5A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BDA47C-681A-3F49-9317-4A03F149BF32}"/>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55063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54F27-82E0-D94F-BF71-C393D823C99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F87886E-81DA-5749-AA09-46CECD2A631B}"/>
              </a:ext>
            </a:extLst>
          </p:cNvPr>
          <p:cNvSpPr>
            <a:spLocks noGrp="1"/>
          </p:cNvSpPr>
          <p:nvPr>
            <p:ph type="dt" sz="half" idx="10"/>
          </p:nvPr>
        </p:nvSpPr>
        <p:spPr/>
        <p:txBody>
          <a:bodyPr/>
          <a:lstStyle/>
          <a:p>
            <a:endParaRPr lang="en-US"/>
          </a:p>
        </p:txBody>
      </p:sp>
      <p:sp>
        <p:nvSpPr>
          <p:cNvPr id="4" name="Footer Placeholder 3">
            <a:extLst>
              <a:ext uri="{FF2B5EF4-FFF2-40B4-BE49-F238E27FC236}">
                <a16:creationId xmlns:a16="http://schemas.microsoft.com/office/drawing/2014/main" id="{7F0E1FF3-DD44-D545-8FF8-0C433573413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0A74337-FBBE-D44C-A44C-459A1536F2E3}"/>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2317114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B42578B-33FF-9443-8385-E2E2CA833CE8}"/>
              </a:ext>
            </a:extLst>
          </p:cNvPr>
          <p:cNvSpPr>
            <a:spLocks noGrp="1"/>
          </p:cNvSpPr>
          <p:nvPr>
            <p:ph type="dt" sz="half" idx="10"/>
          </p:nvPr>
        </p:nvSpPr>
        <p:spPr/>
        <p:txBody>
          <a:bodyPr/>
          <a:lstStyle/>
          <a:p>
            <a:endParaRPr lang="en-US"/>
          </a:p>
        </p:txBody>
      </p:sp>
      <p:sp>
        <p:nvSpPr>
          <p:cNvPr id="3" name="Footer Placeholder 2">
            <a:extLst>
              <a:ext uri="{FF2B5EF4-FFF2-40B4-BE49-F238E27FC236}">
                <a16:creationId xmlns:a16="http://schemas.microsoft.com/office/drawing/2014/main" id="{779BB839-8DCE-FB44-8863-3894FAB34DB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7B01CED-C580-6348-80D2-6BFD70EB3B3A}"/>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851140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B40A-06AE-FB49-AFB2-088883231CB1}"/>
              </a:ext>
            </a:extLst>
          </p:cNvPr>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Content Placeholder 2">
            <a:extLst>
              <a:ext uri="{FF2B5EF4-FFF2-40B4-BE49-F238E27FC236}">
                <a16:creationId xmlns:a16="http://schemas.microsoft.com/office/drawing/2014/main" id="{D1D9ADFF-263F-B44E-B5F3-2A50044C7EB7}"/>
              </a:ext>
            </a:extLst>
          </p:cNvPr>
          <p:cNvSpPr>
            <a:spLocks noGrp="1"/>
          </p:cNvSpPr>
          <p:nvPr>
            <p:ph idx="1"/>
          </p:nvPr>
        </p:nvSpPr>
        <p:spPr>
          <a:xfrm>
            <a:off x="18659477" y="4739642"/>
            <a:ext cx="22219920" cy="233934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10FABA9-3E16-6849-AB5F-9434DB82E6A7}"/>
              </a:ext>
            </a:extLst>
          </p:cNvPr>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a:extLst>
              <a:ext uri="{FF2B5EF4-FFF2-40B4-BE49-F238E27FC236}">
                <a16:creationId xmlns:a16="http://schemas.microsoft.com/office/drawing/2014/main" id="{DE838BA6-FEB1-A94E-ADB0-158E77846310}"/>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B5825843-CCF0-BF43-9428-CB3904626E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2DD70E-1571-544E-8C3B-6C8347289017}"/>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85944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F750D-8469-BF42-A0A1-F837FA82DA5D}"/>
              </a:ext>
            </a:extLst>
          </p:cNvPr>
          <p:cNvSpPr>
            <a:spLocks noGrp="1"/>
          </p:cNvSpPr>
          <p:nvPr>
            <p:ph type="title"/>
          </p:nvPr>
        </p:nvSpPr>
        <p:spPr>
          <a:xfrm>
            <a:off x="3023239" y="2194560"/>
            <a:ext cx="14156053" cy="7680960"/>
          </a:xfrm>
        </p:spPr>
        <p:txBody>
          <a:bodyPr anchor="b"/>
          <a:lstStyle>
            <a:lvl1pPr>
              <a:defRPr sz="11520"/>
            </a:lvl1pPr>
          </a:lstStyle>
          <a:p>
            <a:r>
              <a:rPr lang="en-US"/>
              <a:t>Click to edit Master title style</a:t>
            </a:r>
          </a:p>
        </p:txBody>
      </p:sp>
      <p:sp>
        <p:nvSpPr>
          <p:cNvPr id="3" name="Picture Placeholder 2">
            <a:extLst>
              <a:ext uri="{FF2B5EF4-FFF2-40B4-BE49-F238E27FC236}">
                <a16:creationId xmlns:a16="http://schemas.microsoft.com/office/drawing/2014/main" id="{9E3DD2C2-E523-6C4F-9524-8C7B0C1015E4}"/>
              </a:ext>
            </a:extLst>
          </p:cNvPr>
          <p:cNvSpPr>
            <a:spLocks noGrp="1"/>
          </p:cNvSpPr>
          <p:nvPr>
            <p:ph type="pic" idx="1"/>
          </p:nvPr>
        </p:nvSpPr>
        <p:spPr>
          <a:xfrm>
            <a:off x="18659477" y="4739642"/>
            <a:ext cx="22219920" cy="23393400"/>
          </a:xfrm>
        </p:spPr>
        <p:txBody>
          <a:bodyPr/>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endParaRPr lang="en-US"/>
          </a:p>
        </p:txBody>
      </p:sp>
      <p:sp>
        <p:nvSpPr>
          <p:cNvPr id="4" name="Text Placeholder 3">
            <a:extLst>
              <a:ext uri="{FF2B5EF4-FFF2-40B4-BE49-F238E27FC236}">
                <a16:creationId xmlns:a16="http://schemas.microsoft.com/office/drawing/2014/main" id="{06A93E0A-56DE-784C-8AD2-9F0A3A678AF5}"/>
              </a:ext>
            </a:extLst>
          </p:cNvPr>
          <p:cNvSpPr>
            <a:spLocks noGrp="1"/>
          </p:cNvSpPr>
          <p:nvPr>
            <p:ph type="body" sz="half" idx="2"/>
          </p:nvPr>
        </p:nvSpPr>
        <p:spPr>
          <a:xfrm>
            <a:off x="3023239" y="9875520"/>
            <a:ext cx="14156053" cy="18295622"/>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Edit Master text styles</a:t>
            </a:r>
          </a:p>
        </p:txBody>
      </p:sp>
      <p:sp>
        <p:nvSpPr>
          <p:cNvPr id="5" name="Date Placeholder 4">
            <a:extLst>
              <a:ext uri="{FF2B5EF4-FFF2-40B4-BE49-F238E27FC236}">
                <a16:creationId xmlns:a16="http://schemas.microsoft.com/office/drawing/2014/main" id="{D60459FB-AB19-534B-BEA1-91B1DC96C906}"/>
              </a:ext>
            </a:extLst>
          </p:cNvPr>
          <p:cNvSpPr>
            <a:spLocks noGrp="1"/>
          </p:cNvSpPr>
          <p:nvPr>
            <p:ph type="dt" sz="half" idx="10"/>
          </p:nvPr>
        </p:nvSpPr>
        <p:spPr/>
        <p:txBody>
          <a:bodyPr/>
          <a:lstStyle/>
          <a:p>
            <a:endParaRPr lang="en-US"/>
          </a:p>
        </p:txBody>
      </p:sp>
      <p:sp>
        <p:nvSpPr>
          <p:cNvPr id="6" name="Footer Placeholder 5">
            <a:extLst>
              <a:ext uri="{FF2B5EF4-FFF2-40B4-BE49-F238E27FC236}">
                <a16:creationId xmlns:a16="http://schemas.microsoft.com/office/drawing/2014/main" id="{363961C7-4AFE-9D4F-BFC4-6E6B31E9DF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B1DF23-654D-1B4C-BB12-B340ABCFE32C}"/>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01790348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73159E-1B64-7946-8D89-418E5D29AA59}"/>
              </a:ext>
            </a:extLst>
          </p:cNvPr>
          <p:cNvSpPr>
            <a:spLocks noGrp="1"/>
          </p:cNvSpPr>
          <p:nvPr>
            <p:ph type="title"/>
          </p:nvPr>
        </p:nvSpPr>
        <p:spPr>
          <a:xfrm>
            <a:off x="3017520" y="1752603"/>
            <a:ext cx="37856160" cy="636270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D4890CC-2F12-4848-8578-47EFDE292490}"/>
              </a:ext>
            </a:extLst>
          </p:cNvPr>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C930672-A287-F646-9EB7-F3924EF90575}"/>
              </a:ext>
            </a:extLst>
          </p:cNvPr>
          <p:cNvSpPr>
            <a:spLocks noGrp="1"/>
          </p:cNvSpPr>
          <p:nvPr>
            <p:ph type="dt" sz="half" idx="2"/>
          </p:nvPr>
        </p:nvSpPr>
        <p:spPr>
          <a:xfrm>
            <a:off x="3017520" y="30510482"/>
            <a:ext cx="987552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endParaRPr lang="en-US"/>
          </a:p>
        </p:txBody>
      </p:sp>
      <p:sp>
        <p:nvSpPr>
          <p:cNvPr id="5" name="Footer Placeholder 4">
            <a:extLst>
              <a:ext uri="{FF2B5EF4-FFF2-40B4-BE49-F238E27FC236}">
                <a16:creationId xmlns:a16="http://schemas.microsoft.com/office/drawing/2014/main" id="{DB7A07DC-706B-6344-A89B-6A23576FAC75}"/>
              </a:ext>
            </a:extLst>
          </p:cNvPr>
          <p:cNvSpPr>
            <a:spLocks noGrp="1"/>
          </p:cNvSpPr>
          <p:nvPr>
            <p:ph type="ftr" sz="quarter" idx="3"/>
          </p:nvPr>
        </p:nvSpPr>
        <p:spPr>
          <a:xfrm>
            <a:off x="14538960" y="30510482"/>
            <a:ext cx="14813280" cy="17526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182781C-8662-A946-B183-4A4B68633AEE}"/>
              </a:ext>
            </a:extLst>
          </p:cNvPr>
          <p:cNvSpPr>
            <a:spLocks noGrp="1"/>
          </p:cNvSpPr>
          <p:nvPr>
            <p:ph type="sldNum" sz="quarter" idx="4"/>
          </p:nvPr>
        </p:nvSpPr>
        <p:spPr>
          <a:xfrm>
            <a:off x="30998160" y="30510482"/>
            <a:ext cx="9875520" cy="1752600"/>
          </a:xfrm>
          <a:prstGeom prst="rect">
            <a:avLst/>
          </a:prstGeom>
        </p:spPr>
        <p:txBody>
          <a:bodyPr vert="horz" lIns="91440" tIns="45720" rIns="91440" bIns="45720" rtlCol="0" anchor="ctr"/>
          <a:lstStyle>
            <a:lvl1pPr algn="r">
              <a:defRPr sz="4320">
                <a:solidFill>
                  <a:schemeClr val="tx1">
                    <a:tint val="75000"/>
                  </a:schemeClr>
                </a:solidFill>
              </a:defRPr>
            </a:lvl1pPr>
          </a:lstStyle>
          <a:p>
            <a:pPr marL="0" lvl="0" indent="0" algn="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207821476"/>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sldNum="0" hdr="0" ftr="0" dt="0"/>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sv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grpSp>
        <p:nvGrpSpPr>
          <p:cNvPr id="89" name="Google Shape;89;p13"/>
          <p:cNvGrpSpPr/>
          <p:nvPr/>
        </p:nvGrpSpPr>
        <p:grpSpPr>
          <a:xfrm>
            <a:off x="57150" y="18771"/>
            <a:ext cx="43891202" cy="4158303"/>
            <a:chOff x="-719775" y="3174585"/>
            <a:chExt cx="43891202" cy="4158303"/>
          </a:xfrm>
        </p:grpSpPr>
        <p:sp>
          <p:nvSpPr>
            <p:cNvPr id="90" name="Google Shape;90;p13"/>
            <p:cNvSpPr/>
            <p:nvPr/>
          </p:nvSpPr>
          <p:spPr>
            <a:xfrm>
              <a:off x="-719772" y="3174585"/>
              <a:ext cx="43891199" cy="4157599"/>
            </a:xfrm>
            <a:prstGeom prst="rect">
              <a:avLst/>
            </a:prstGeom>
            <a:solidFill>
              <a:srgbClr val="8B0E0B"/>
            </a:solidFill>
            <a:ln w="12700" cap="flat" cmpd="sng">
              <a:solidFill>
                <a:srgbClr val="8B0E0B"/>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6129" b="0" i="0" u="none" strike="noStrike" cap="none" dirty="0">
                <a:solidFill>
                  <a:schemeClr val="accent1"/>
                </a:solidFill>
                <a:latin typeface="Calibri"/>
                <a:ea typeface="Calibri"/>
                <a:cs typeface="Calibri"/>
                <a:sym typeface="Calibri"/>
              </a:endParaRPr>
            </a:p>
          </p:txBody>
        </p:sp>
        <p:sp>
          <p:nvSpPr>
            <p:cNvPr id="91" name="Google Shape;91;p13"/>
            <p:cNvSpPr/>
            <p:nvPr/>
          </p:nvSpPr>
          <p:spPr>
            <a:xfrm>
              <a:off x="-719775" y="3196260"/>
              <a:ext cx="7145075" cy="4136628"/>
            </a:xfrm>
            <a:prstGeom prst="rect">
              <a:avLst/>
            </a:prstGeom>
            <a:solidFill>
              <a:srgbClr val="262626"/>
            </a:solidFill>
            <a:ln w="12700" cap="flat" cmpd="sng">
              <a:solidFill>
                <a:srgbClr val="262626"/>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6129" b="0" i="0" u="none" strike="noStrike" cap="none">
                <a:solidFill>
                  <a:schemeClr val="lt1"/>
                </a:solidFill>
                <a:latin typeface="Calibri"/>
                <a:ea typeface="Calibri"/>
                <a:cs typeface="Calibri"/>
                <a:sym typeface="Calibri"/>
              </a:endParaRPr>
            </a:p>
          </p:txBody>
        </p:sp>
        <p:pic>
          <p:nvPicPr>
            <p:cNvPr id="92" name="Google Shape;92;p13"/>
            <p:cNvPicPr preferRelativeResize="0"/>
            <p:nvPr/>
          </p:nvPicPr>
          <p:blipFill rotWithShape="1">
            <a:blip r:embed="rId3">
              <a:alphaModFix/>
            </a:blip>
            <a:srcRect/>
            <a:stretch/>
          </p:blipFill>
          <p:spPr>
            <a:xfrm>
              <a:off x="1469302" y="3931640"/>
              <a:ext cx="2547778" cy="3365622"/>
            </a:xfrm>
            <a:prstGeom prst="rect">
              <a:avLst/>
            </a:prstGeom>
            <a:noFill/>
            <a:ln>
              <a:noFill/>
            </a:ln>
          </p:spPr>
        </p:pic>
      </p:grpSp>
      <p:sp>
        <p:nvSpPr>
          <p:cNvPr id="11" name="Rectangle 10">
            <a:extLst>
              <a:ext uri="{FF2B5EF4-FFF2-40B4-BE49-F238E27FC236}">
                <a16:creationId xmlns:a16="http://schemas.microsoft.com/office/drawing/2014/main" id="{D3F5890F-36EE-9142-A9D0-40B39320989D}"/>
              </a:ext>
            </a:extLst>
          </p:cNvPr>
          <p:cNvSpPr/>
          <p:nvPr/>
        </p:nvSpPr>
        <p:spPr>
          <a:xfrm>
            <a:off x="7202225" y="28576"/>
            <a:ext cx="36746127" cy="4147794"/>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Google Shape;93;p13"/>
          <p:cNvSpPr txBox="1">
            <a:spLocks noGrp="1"/>
          </p:cNvSpPr>
          <p:nvPr>
            <p:ph type="title"/>
          </p:nvPr>
        </p:nvSpPr>
        <p:spPr>
          <a:xfrm>
            <a:off x="4337733" y="-517753"/>
            <a:ext cx="37856100" cy="30510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lt1"/>
              </a:buClr>
              <a:buSzPts val="7200"/>
              <a:buFont typeface="Cambria"/>
              <a:buNone/>
            </a:pPr>
            <a:r>
              <a:rPr lang="en-US" sz="7200">
                <a:solidFill>
                  <a:schemeClr val="lt1"/>
                </a:solidFill>
                <a:latin typeface="Cambria"/>
                <a:ea typeface="Cambria"/>
                <a:cs typeface="Cambria"/>
                <a:sym typeface="Cambria"/>
              </a:rPr>
              <a:t>Solidification of Ammonia for Polarized Targets</a:t>
            </a:r>
            <a:endParaRPr sz="4320">
              <a:solidFill>
                <a:schemeClr val="lt1"/>
              </a:solidFill>
              <a:latin typeface="Century Gothic"/>
              <a:ea typeface="Century Gothic"/>
              <a:cs typeface="Century Gothic"/>
              <a:sym typeface="Century Gothic"/>
            </a:endParaRPr>
          </a:p>
        </p:txBody>
      </p:sp>
      <p:sp>
        <p:nvSpPr>
          <p:cNvPr id="94" name="Google Shape;94;p13"/>
          <p:cNvSpPr txBox="1"/>
          <p:nvPr/>
        </p:nvSpPr>
        <p:spPr>
          <a:xfrm>
            <a:off x="28887825" y="5081354"/>
            <a:ext cx="12885941" cy="601748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i="0" u="sng" strike="noStrike" cap="none" dirty="0">
                <a:solidFill>
                  <a:schemeClr val="dk1"/>
                </a:solidFill>
                <a:latin typeface="Candara"/>
                <a:ea typeface="Candara"/>
                <a:cs typeface="Candara"/>
                <a:sym typeface="Candara"/>
              </a:rPr>
              <a:t>IV. </a:t>
            </a:r>
            <a:r>
              <a:rPr lang="en-US" sz="6000" b="1" u="sng" dirty="0">
                <a:solidFill>
                  <a:schemeClr val="dk1"/>
                </a:solidFill>
                <a:latin typeface="Candara"/>
                <a:ea typeface="Candara"/>
                <a:cs typeface="Candara"/>
                <a:sym typeface="Candara"/>
              </a:rPr>
              <a:t>Results</a:t>
            </a:r>
            <a:endParaRPr sz="6000" dirty="0"/>
          </a:p>
          <a:p>
            <a:pPr marL="0" marR="0" lvl="0" indent="457200" algn="just" rtl="0">
              <a:spcBef>
                <a:spcPts val="0"/>
              </a:spcBef>
              <a:spcAft>
                <a:spcPts val="0"/>
              </a:spcAft>
              <a:buNone/>
            </a:pPr>
            <a:r>
              <a:rPr lang="en-US" sz="2800" dirty="0">
                <a:solidFill>
                  <a:schemeClr val="dk1"/>
                </a:solidFill>
              </a:rPr>
              <a:t>The new process was able succeeded in getting the interior of the freezing chamber to just below the temperature. This in turn created a more transparent solid that was more difficult to crush. The former process used liquid nitrogen as a cooling bath and with a boiling point of -195 C, the interior walls of the cryostat were brought to well below the freezing point of ammonia, -77 C. This new method uses a heatsink to bring the temperature of the interior walls to -83 C, just below the freezing point of ammonia.  </a:t>
            </a:r>
          </a:p>
          <a:p>
            <a:pPr lvl="0" indent="457200" algn="just"/>
            <a:r>
              <a:rPr lang="en-US" sz="2800" dirty="0">
                <a:solidFill>
                  <a:schemeClr val="dk1"/>
                </a:solidFill>
              </a:rPr>
              <a:t>The density of a cryogenic solid like solid ammonia can be measured with 1% uncertainty by using a vacuum chamber with a 25 mL beaker with 0.1 mL uncertainty nested in a bath of liquid nitrogen and a scale with 0.1g uncertainty,. This device shown in Figure x, is still in the testing phase and is yet ready to work with ammonia. </a:t>
            </a:r>
          </a:p>
        </p:txBody>
      </p:sp>
      <p:sp>
        <p:nvSpPr>
          <p:cNvPr id="95" name="Google Shape;95;p13"/>
          <p:cNvSpPr txBox="1"/>
          <p:nvPr/>
        </p:nvSpPr>
        <p:spPr>
          <a:xfrm>
            <a:off x="29596548" y="25418883"/>
            <a:ext cx="12177218" cy="3047513"/>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u="sng" dirty="0">
                <a:solidFill>
                  <a:schemeClr val="dk1"/>
                </a:solidFill>
                <a:latin typeface="Candara"/>
                <a:ea typeface="Candara"/>
                <a:cs typeface="Candara"/>
                <a:sym typeface="Candara"/>
              </a:rPr>
              <a:t>V. Conclusions &amp; Future</a:t>
            </a:r>
            <a:endParaRPr sz="6000" b="1" u="sng" dirty="0">
              <a:solidFill>
                <a:schemeClr val="dk1"/>
              </a:solidFill>
              <a:latin typeface="Candara"/>
              <a:ea typeface="Candara"/>
              <a:cs typeface="Candara"/>
              <a:sym typeface="Candara"/>
            </a:endParaRPr>
          </a:p>
          <a:p>
            <a:pPr marL="0" marR="0" lvl="0" indent="457200" algn="l" rtl="0">
              <a:lnSpc>
                <a:spcPct val="115000"/>
              </a:lnSpc>
              <a:spcBef>
                <a:spcPts val="0"/>
              </a:spcBef>
              <a:spcAft>
                <a:spcPts val="0"/>
              </a:spcAft>
              <a:buNone/>
            </a:pPr>
            <a:r>
              <a:rPr lang="en-US" sz="2800" dirty="0">
                <a:solidFill>
                  <a:schemeClr val="dk1"/>
                </a:solidFill>
              </a:rPr>
              <a:t>Future work includes adding thermometry to the system so that the freezing chamber can be maintained at a certain temperature. Quantitative analysis of the density of the solid ammonia produced from both methods will be performed in the following weeks. </a:t>
            </a:r>
            <a:endParaRPr sz="4600" b="1" dirty="0">
              <a:solidFill>
                <a:srgbClr val="00B050"/>
              </a:solidFill>
              <a:latin typeface="Candara"/>
              <a:ea typeface="Candara"/>
              <a:cs typeface="Candara"/>
              <a:sym typeface="Candara"/>
            </a:endParaRPr>
          </a:p>
        </p:txBody>
      </p:sp>
      <p:sp>
        <p:nvSpPr>
          <p:cNvPr id="96" name="Google Shape;96;p13"/>
          <p:cNvSpPr txBox="1"/>
          <p:nvPr/>
        </p:nvSpPr>
        <p:spPr>
          <a:xfrm>
            <a:off x="29522389" y="28808257"/>
            <a:ext cx="11407236" cy="19014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4600" b="1" u="sng" dirty="0">
                <a:solidFill>
                  <a:schemeClr val="dk1"/>
                </a:solidFill>
                <a:latin typeface="Candara"/>
                <a:ea typeface="Candara"/>
                <a:cs typeface="Candara"/>
                <a:sym typeface="Candara"/>
              </a:rPr>
              <a:t>Acknowledgements</a:t>
            </a:r>
            <a:r>
              <a:rPr lang="en-US" sz="4600" b="1" dirty="0">
                <a:solidFill>
                  <a:schemeClr val="dk1"/>
                </a:solidFill>
                <a:latin typeface="Candara"/>
                <a:ea typeface="Candara"/>
                <a:cs typeface="Candara"/>
                <a:sym typeface="Candara"/>
              </a:rPr>
              <a:t>:</a:t>
            </a:r>
            <a:r>
              <a:rPr lang="en-US" sz="4600" dirty="0">
                <a:solidFill>
                  <a:schemeClr val="dk1"/>
                </a:solidFill>
                <a:latin typeface="Candara"/>
                <a:ea typeface="Candara"/>
                <a:cs typeface="Candara"/>
                <a:sym typeface="Candara"/>
              </a:rPr>
              <a:t> </a:t>
            </a:r>
            <a:endParaRPr dirty="0"/>
          </a:p>
          <a:p>
            <a:pPr marL="685800" marR="0" lvl="0" indent="-584200" algn="l" rtl="0">
              <a:spcBef>
                <a:spcPts val="0"/>
              </a:spcBef>
              <a:spcAft>
                <a:spcPts val="0"/>
              </a:spcAft>
              <a:buClr>
                <a:schemeClr val="dk1"/>
              </a:buClr>
              <a:buSzPts val="2400"/>
              <a:buFont typeface="Noto Sans Symbols"/>
              <a:buChar char="❖"/>
            </a:pPr>
            <a:r>
              <a:rPr lang="en-US" sz="2400" dirty="0"/>
              <a:t>I would like to thank Slifer lab and Long lab for providing the means and resources used throughout this project</a:t>
            </a:r>
            <a:endParaRPr sz="2400" dirty="0"/>
          </a:p>
          <a:p>
            <a:pPr marL="0" marR="0" lvl="0" indent="0" algn="l" rtl="0">
              <a:spcBef>
                <a:spcPts val="0"/>
              </a:spcBef>
              <a:spcAft>
                <a:spcPts val="0"/>
              </a:spcAft>
              <a:buNone/>
            </a:pPr>
            <a:endParaRPr sz="2400" dirty="0">
              <a:solidFill>
                <a:schemeClr val="dk1"/>
              </a:solidFill>
            </a:endParaRPr>
          </a:p>
        </p:txBody>
      </p:sp>
      <p:sp>
        <p:nvSpPr>
          <p:cNvPr id="97" name="Google Shape;97;p13"/>
          <p:cNvSpPr txBox="1"/>
          <p:nvPr/>
        </p:nvSpPr>
        <p:spPr>
          <a:xfrm>
            <a:off x="482077" y="4982795"/>
            <a:ext cx="14201288" cy="3589962"/>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u="sng" dirty="0">
                <a:solidFill>
                  <a:schemeClr val="dk1"/>
                </a:solidFill>
                <a:latin typeface="Candara"/>
                <a:ea typeface="Candara"/>
                <a:cs typeface="Candara"/>
                <a:sym typeface="Candara"/>
              </a:rPr>
              <a:t>I. Introduction</a:t>
            </a:r>
            <a:endParaRPr sz="6000" b="1" u="sng" dirty="0">
              <a:solidFill>
                <a:schemeClr val="dk1"/>
              </a:solidFill>
              <a:latin typeface="Candara"/>
              <a:ea typeface="Candara"/>
              <a:cs typeface="Candara"/>
              <a:sym typeface="Candara"/>
            </a:endParaRPr>
          </a:p>
          <a:p>
            <a:pPr marL="0" lvl="0" indent="457200" algn="l" rtl="0">
              <a:spcBef>
                <a:spcPts val="0"/>
              </a:spcBef>
              <a:spcAft>
                <a:spcPts val="0"/>
              </a:spcAft>
              <a:buClr>
                <a:schemeClr val="dk1"/>
              </a:buClr>
              <a:buSzPts val="1100"/>
              <a:buFont typeface="Arial"/>
              <a:buNone/>
            </a:pPr>
            <a:r>
              <a:rPr lang="en-US" sz="2800" dirty="0">
                <a:solidFill>
                  <a:schemeClr val="dk1"/>
                </a:solidFill>
              </a:rPr>
              <a:t>Polarized targets are produced at Slifer Lab as part of the UNH NPG research program. The goal is to produce polarized targets with a </a:t>
            </a:r>
            <a:r>
              <a:rPr lang="en-US" sz="2800" dirty="0">
                <a:solidFill>
                  <a:srgbClr val="212121"/>
                </a:solidFill>
                <a:highlight>
                  <a:srgbClr val="FFFFFF"/>
                </a:highlight>
              </a:rPr>
              <a:t>Dynamic Nuclear Polarizer (DNP) that is used in the spin-dependent physics program at Jefferson Lab. </a:t>
            </a:r>
            <a:r>
              <a:rPr lang="en-US" sz="2800" dirty="0">
                <a:solidFill>
                  <a:schemeClr val="dk1"/>
                </a:solidFill>
              </a:rPr>
              <a:t>Ammonia that has free radicals by irradiation and is polarized by Dynamic Nuclear Polarization is a common polarized target. A method for slowly cooling the ammonia in the cryostat was</a:t>
            </a:r>
            <a:endParaRPr sz="2800" dirty="0">
              <a:solidFill>
                <a:schemeClr val="dk1"/>
              </a:solidFill>
            </a:endParaRPr>
          </a:p>
        </p:txBody>
      </p:sp>
      <p:sp>
        <p:nvSpPr>
          <p:cNvPr id="98" name="Google Shape;98;p13"/>
          <p:cNvSpPr txBox="1"/>
          <p:nvPr/>
        </p:nvSpPr>
        <p:spPr>
          <a:xfrm>
            <a:off x="482077" y="22845897"/>
            <a:ext cx="8017710" cy="7526856"/>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6000" b="1" u="sng" dirty="0">
                <a:solidFill>
                  <a:schemeClr val="dk1"/>
                </a:solidFill>
                <a:latin typeface="Candara"/>
                <a:ea typeface="Candara"/>
                <a:cs typeface="Candara"/>
                <a:sym typeface="Candara"/>
              </a:rPr>
              <a:t>II. Design</a:t>
            </a:r>
            <a:endParaRPr sz="6000" dirty="0">
              <a:solidFill>
                <a:schemeClr val="dk1"/>
              </a:solidFill>
              <a:latin typeface="Candara"/>
              <a:ea typeface="Candara"/>
              <a:cs typeface="Candara"/>
              <a:sym typeface="Candara"/>
            </a:endParaRPr>
          </a:p>
          <a:p>
            <a:pPr marL="0" marR="0" lvl="0" indent="457200" algn="l" rtl="0">
              <a:spcBef>
                <a:spcPts val="0"/>
              </a:spcBef>
              <a:spcAft>
                <a:spcPts val="0"/>
              </a:spcAft>
              <a:buNone/>
            </a:pPr>
            <a:r>
              <a:rPr lang="en-US" sz="2800" dirty="0">
                <a:solidFill>
                  <a:schemeClr val="dk1"/>
                </a:solidFill>
              </a:rPr>
              <a:t>The cold finger system is submerged in a bath of liquid nitrogen and acts as a heatsink to cool down the interior walls of the freezing chamber to 195 K which is the freezing point of ammonia. The level of liquid nitrogen in which the cold finger sits is to be maintained such that the entire copper rod is fully submerged at all times. A dewar with a level probe is used to ensure that the level of liquid nitrogen remains constant by periodically adding liquid nitrogen to the dewar.</a:t>
            </a:r>
          </a:p>
          <a:p>
            <a:pPr marL="0" marR="0" lvl="0" indent="457200" algn="l" rtl="0">
              <a:spcBef>
                <a:spcPts val="0"/>
              </a:spcBef>
              <a:spcAft>
                <a:spcPts val="0"/>
              </a:spcAft>
              <a:buNone/>
            </a:pPr>
            <a:r>
              <a:rPr lang="en-US" sz="2800" dirty="0">
                <a:solidFill>
                  <a:schemeClr val="dk1"/>
                </a:solidFill>
              </a:rPr>
              <a:t>The density of  the material can be measured using Archimedes principal where the fluid used to measure the displaced volume is liquid nitrogen. In order to make accurate measurements on the volume of liquid nitrogen in </a:t>
            </a:r>
            <a:endParaRPr sz="2800" dirty="0">
              <a:solidFill>
                <a:schemeClr val="dk1"/>
              </a:solidFill>
            </a:endParaRPr>
          </a:p>
        </p:txBody>
      </p:sp>
      <p:sp>
        <p:nvSpPr>
          <p:cNvPr id="99" name="Google Shape;99;p13"/>
          <p:cNvSpPr txBox="1"/>
          <p:nvPr/>
        </p:nvSpPr>
        <p:spPr>
          <a:xfrm>
            <a:off x="15219469" y="4875989"/>
            <a:ext cx="12162198" cy="5772139"/>
          </a:xfrm>
          <a:prstGeom prst="rect">
            <a:avLst/>
          </a:prstGeom>
          <a:noFill/>
          <a:ln>
            <a:noFill/>
          </a:ln>
        </p:spPr>
        <p:txBody>
          <a:bodyPr spcFirstLastPara="1" wrap="square" lIns="91425" tIns="45700" rIns="91425" bIns="45700" anchor="t" anchorCtr="0">
            <a:noAutofit/>
          </a:bodyPr>
          <a:lstStyle/>
          <a:p>
            <a:pPr marL="0" marR="0" lvl="0" indent="0" algn="just" rtl="0">
              <a:spcBef>
                <a:spcPts val="0"/>
              </a:spcBef>
              <a:spcAft>
                <a:spcPts val="0"/>
              </a:spcAft>
              <a:buNone/>
            </a:pPr>
            <a:r>
              <a:rPr lang="en-US" sz="6000" b="1" u="sng" dirty="0">
                <a:solidFill>
                  <a:schemeClr val="dk1"/>
                </a:solidFill>
                <a:latin typeface="Candara"/>
                <a:ea typeface="Candara"/>
                <a:cs typeface="Candara"/>
                <a:sym typeface="Candara"/>
              </a:rPr>
              <a:t>III. Process</a:t>
            </a:r>
            <a:endParaRPr sz="6000" b="1" u="sng" dirty="0">
              <a:solidFill>
                <a:schemeClr val="dk1"/>
              </a:solidFill>
              <a:latin typeface="Candara"/>
              <a:ea typeface="Candara"/>
              <a:cs typeface="Candara"/>
              <a:sym typeface="Candara"/>
            </a:endParaRPr>
          </a:p>
          <a:p>
            <a:pPr marL="0" marR="0" lvl="0" indent="457200" algn="just" rtl="0">
              <a:spcBef>
                <a:spcPts val="0"/>
              </a:spcBef>
              <a:spcAft>
                <a:spcPts val="0"/>
              </a:spcAft>
              <a:buNone/>
            </a:pPr>
            <a:r>
              <a:rPr lang="en-US" sz="2800" dirty="0">
                <a:solidFill>
                  <a:schemeClr val="dk1"/>
                </a:solidFill>
              </a:rPr>
              <a:t>As gaseous ammonia flows into the freezing chamber, it deposits heat into the walls and begins to liquify. A pool of liquid ammonia forms on the bottom of the freezing chamber first and then a solid slowly begins to grow from that. To ensure that the cold finger is working properly, the entire copper rod must remain under liquid nitrogen. This allows the cold finger to remain at a constant temperature and to optimize performance. After the solidification process has finished, typically several hours for half the freezing chamber to be filled, the material is harvested from the freezing chamber and crushed and sorted into ~2mm beads. These are then stored in 30 mL Nalgene bottles and stored in liquid nitrogen until they get irradiated and polarized. </a:t>
            </a:r>
            <a:endParaRPr sz="2800" dirty="0">
              <a:solidFill>
                <a:schemeClr val="dk1"/>
              </a:solidFill>
            </a:endParaRPr>
          </a:p>
        </p:txBody>
      </p:sp>
      <p:sp>
        <p:nvSpPr>
          <p:cNvPr id="100" name="Google Shape;100;p13"/>
          <p:cNvSpPr/>
          <p:nvPr/>
        </p:nvSpPr>
        <p:spPr>
          <a:xfrm>
            <a:off x="-2" y="32004416"/>
            <a:ext cx="43891200" cy="926100"/>
          </a:xfrm>
          <a:prstGeom prst="rect">
            <a:avLst/>
          </a:prstGeom>
          <a:solidFill>
            <a:srgbClr val="8B0E0B"/>
          </a:solidFill>
          <a:ln w="12700" cap="flat" cmpd="sng">
            <a:solidFill>
              <a:srgbClr val="8B0E0B"/>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ctr" rtl="0">
              <a:spcBef>
                <a:spcPts val="0"/>
              </a:spcBef>
              <a:spcAft>
                <a:spcPts val="0"/>
              </a:spcAft>
              <a:buNone/>
            </a:pPr>
            <a:endParaRPr sz="26129">
              <a:solidFill>
                <a:srgbClr val="C00000"/>
              </a:solidFill>
              <a:latin typeface="Calibri"/>
              <a:ea typeface="Calibri"/>
              <a:cs typeface="Calibri"/>
              <a:sym typeface="Calibri"/>
            </a:endParaRPr>
          </a:p>
        </p:txBody>
      </p:sp>
      <p:sp>
        <p:nvSpPr>
          <p:cNvPr id="101" name="Google Shape;101;p13"/>
          <p:cNvSpPr txBox="1"/>
          <p:nvPr/>
        </p:nvSpPr>
        <p:spPr>
          <a:xfrm>
            <a:off x="16893102" y="1506480"/>
            <a:ext cx="12082200" cy="24315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None/>
            </a:pPr>
            <a:r>
              <a:rPr lang="en-US" sz="3800" dirty="0">
                <a:solidFill>
                  <a:schemeClr val="lt1"/>
                </a:solidFill>
                <a:latin typeface="Century Gothic"/>
                <a:ea typeface="Century Gothic"/>
                <a:cs typeface="Century Gothic"/>
                <a:sym typeface="Century Gothic"/>
              </a:rPr>
              <a:t>Lucas </a:t>
            </a:r>
            <a:r>
              <a:rPr lang="en-US" sz="3800" dirty="0" err="1">
                <a:solidFill>
                  <a:schemeClr val="lt1"/>
                </a:solidFill>
                <a:latin typeface="Century Gothic"/>
                <a:ea typeface="Century Gothic"/>
                <a:cs typeface="Century Gothic"/>
                <a:sym typeface="Century Gothic"/>
              </a:rPr>
              <a:t>Jameson|Advisor</a:t>
            </a:r>
            <a:r>
              <a:rPr lang="en-US" sz="3800" dirty="0">
                <a:solidFill>
                  <a:schemeClr val="lt1"/>
                </a:solidFill>
                <a:latin typeface="Century Gothic"/>
                <a:ea typeface="Century Gothic"/>
                <a:cs typeface="Century Gothic"/>
                <a:sym typeface="Century Gothic"/>
              </a:rPr>
              <a:t>: Karl Slifer</a:t>
            </a:r>
            <a:endParaRPr sz="3800" dirty="0">
              <a:solidFill>
                <a:schemeClr val="lt1"/>
              </a:solidFill>
              <a:latin typeface="Century Gothic"/>
              <a:ea typeface="Century Gothic"/>
              <a:cs typeface="Century Gothic"/>
              <a:sym typeface="Century Gothic"/>
            </a:endParaRPr>
          </a:p>
          <a:p>
            <a:pPr marL="0" marR="0" lvl="0" indent="0" algn="ctr" rtl="0">
              <a:spcBef>
                <a:spcPts val="0"/>
              </a:spcBef>
              <a:spcAft>
                <a:spcPts val="0"/>
              </a:spcAft>
              <a:buNone/>
            </a:pPr>
            <a:r>
              <a:rPr lang="en-US" sz="3800" b="1" dirty="0">
                <a:solidFill>
                  <a:schemeClr val="lt1"/>
                </a:solidFill>
                <a:latin typeface="Century Gothic"/>
                <a:ea typeface="Century Gothic"/>
                <a:cs typeface="Century Gothic"/>
                <a:sym typeface="Century Gothic"/>
              </a:rPr>
              <a:t>University of New Hampshire</a:t>
            </a:r>
            <a:endParaRPr dirty="0"/>
          </a:p>
          <a:p>
            <a:pPr marL="0" marR="0" lvl="0" indent="0" algn="ctr" rtl="0">
              <a:spcBef>
                <a:spcPts val="0"/>
              </a:spcBef>
              <a:spcAft>
                <a:spcPts val="0"/>
              </a:spcAft>
              <a:buNone/>
            </a:pPr>
            <a:r>
              <a:rPr lang="en-US" sz="3800" dirty="0">
                <a:solidFill>
                  <a:schemeClr val="lt1"/>
                </a:solidFill>
                <a:latin typeface="Century Gothic"/>
                <a:ea typeface="Century Gothic"/>
                <a:cs typeface="Century Gothic"/>
                <a:sym typeface="Century Gothic"/>
              </a:rPr>
              <a:t>Department of Physics</a:t>
            </a:r>
            <a:br>
              <a:rPr lang="en-US" sz="3800" b="1" dirty="0">
                <a:solidFill>
                  <a:schemeClr val="lt1"/>
                </a:solidFill>
                <a:latin typeface="Century Gothic"/>
                <a:ea typeface="Century Gothic"/>
                <a:cs typeface="Century Gothic"/>
                <a:sym typeface="Century Gothic"/>
              </a:rPr>
            </a:br>
            <a:r>
              <a:rPr lang="en-US" sz="3800" dirty="0">
                <a:solidFill>
                  <a:schemeClr val="lt1"/>
                </a:solidFill>
                <a:latin typeface="Century Gothic"/>
                <a:ea typeface="Century Gothic"/>
                <a:cs typeface="Century Gothic"/>
                <a:sym typeface="Century Gothic"/>
              </a:rPr>
              <a:t>UNH Nuclear Physics Group</a:t>
            </a:r>
            <a:endParaRPr sz="3800" dirty="0">
              <a:solidFill>
                <a:schemeClr val="dk1"/>
              </a:solidFill>
              <a:latin typeface="Calibri"/>
              <a:ea typeface="Calibri"/>
              <a:cs typeface="Calibri"/>
              <a:sym typeface="Calibri"/>
            </a:endParaRPr>
          </a:p>
        </p:txBody>
      </p:sp>
      <p:sp>
        <p:nvSpPr>
          <p:cNvPr id="102" name="Google Shape;102;p13"/>
          <p:cNvSpPr txBox="1"/>
          <p:nvPr/>
        </p:nvSpPr>
        <p:spPr>
          <a:xfrm>
            <a:off x="38796687" y="10730104"/>
            <a:ext cx="4265876" cy="544764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3600" i="1">
              <a:solidFill>
                <a:schemeClr val="dk1"/>
              </a:solidFill>
              <a:latin typeface="Calibri"/>
              <a:ea typeface="Calibri"/>
              <a:cs typeface="Calibri"/>
              <a:sym typeface="Calibri"/>
            </a:endParaRPr>
          </a:p>
          <a:p>
            <a:pPr marL="0" marR="0" lvl="0" indent="0" algn="l" rtl="0">
              <a:spcBef>
                <a:spcPts val="0"/>
              </a:spcBef>
              <a:spcAft>
                <a:spcPts val="0"/>
              </a:spcAft>
              <a:buNone/>
            </a:pPr>
            <a:endParaRPr sz="3600" i="1">
              <a:solidFill>
                <a:schemeClr val="dk1"/>
              </a:solidFill>
              <a:latin typeface="Calibri"/>
              <a:ea typeface="Calibri"/>
              <a:cs typeface="Calibri"/>
              <a:sym typeface="Calibri"/>
            </a:endParaRPr>
          </a:p>
          <a:p>
            <a:pPr marL="0" marR="0" lvl="0" indent="0" algn="l" rtl="0">
              <a:spcBef>
                <a:spcPts val="0"/>
              </a:spcBef>
              <a:spcAft>
                <a:spcPts val="0"/>
              </a:spcAft>
              <a:buNone/>
            </a:pPr>
            <a:endParaRPr sz="3600" i="1">
              <a:solidFill>
                <a:schemeClr val="dk1"/>
              </a:solidFill>
              <a:latin typeface="Calibri"/>
              <a:ea typeface="Calibri"/>
              <a:cs typeface="Calibri"/>
              <a:sym typeface="Calibri"/>
            </a:endParaRPr>
          </a:p>
        </p:txBody>
      </p:sp>
      <p:sp>
        <p:nvSpPr>
          <p:cNvPr id="105" name="Google Shape;105;p13"/>
          <p:cNvSpPr txBox="1"/>
          <p:nvPr/>
        </p:nvSpPr>
        <p:spPr>
          <a:xfrm>
            <a:off x="10634134" y="18779296"/>
            <a:ext cx="2964402" cy="2448009"/>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Figure 1. - The large stainless steel cylinder is where the ammonia is solidified..</a:t>
            </a:r>
            <a:endParaRPr sz="2400" dirty="0"/>
          </a:p>
        </p:txBody>
      </p:sp>
      <p:sp>
        <p:nvSpPr>
          <p:cNvPr id="106" name="Google Shape;106;p13"/>
          <p:cNvSpPr txBox="1"/>
          <p:nvPr/>
        </p:nvSpPr>
        <p:spPr>
          <a:xfrm>
            <a:off x="29596548" y="19594243"/>
            <a:ext cx="10837075" cy="124094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Figure 4. – The bottom out temperature of the interior of the freezing chamber. This is just below the freezing point of ammonia. </a:t>
            </a:r>
            <a:endParaRPr sz="2400" dirty="0"/>
          </a:p>
        </p:txBody>
      </p:sp>
      <p:pic>
        <p:nvPicPr>
          <p:cNvPr id="19" name="Picture 18">
            <a:extLst>
              <a:ext uri="{FF2B5EF4-FFF2-40B4-BE49-F238E27FC236}">
                <a16:creationId xmlns:a16="http://schemas.microsoft.com/office/drawing/2014/main" id="{3461BEAC-FB08-0048-A57D-C30D040D6EA7}"/>
              </a:ext>
            </a:extLst>
          </p:cNvPr>
          <p:cNvPicPr>
            <a:picLocks noChangeAspect="1"/>
          </p:cNvPicPr>
          <p:nvPr/>
        </p:nvPicPr>
        <p:blipFill>
          <a:blip r:embed="rId4"/>
          <a:stretch>
            <a:fillRect/>
          </a:stretch>
        </p:blipFill>
        <p:spPr>
          <a:xfrm>
            <a:off x="6131379" y="9936365"/>
            <a:ext cx="9908295" cy="9779056"/>
          </a:xfrm>
          <a:prstGeom prst="rect">
            <a:avLst/>
          </a:prstGeom>
        </p:spPr>
      </p:pic>
      <p:pic>
        <p:nvPicPr>
          <p:cNvPr id="23" name="Picture 22">
            <a:extLst>
              <a:ext uri="{FF2B5EF4-FFF2-40B4-BE49-F238E27FC236}">
                <a16:creationId xmlns:a16="http://schemas.microsoft.com/office/drawing/2014/main" id="{B4D6F00E-BC3F-4C48-8CD5-6A7D2117FC60}"/>
              </a:ext>
            </a:extLst>
          </p:cNvPr>
          <p:cNvPicPr>
            <a:picLocks noChangeAspect="1"/>
          </p:cNvPicPr>
          <p:nvPr/>
        </p:nvPicPr>
        <p:blipFill>
          <a:blip r:embed="rId5"/>
          <a:stretch>
            <a:fillRect/>
          </a:stretch>
        </p:blipFill>
        <p:spPr>
          <a:xfrm>
            <a:off x="28275667" y="11415424"/>
            <a:ext cx="13855995" cy="8313597"/>
          </a:xfrm>
          <a:prstGeom prst="rect">
            <a:avLst/>
          </a:prstGeom>
        </p:spPr>
      </p:pic>
      <p:sp>
        <p:nvSpPr>
          <p:cNvPr id="46" name="Google Shape;106;p13">
            <a:extLst>
              <a:ext uri="{FF2B5EF4-FFF2-40B4-BE49-F238E27FC236}">
                <a16:creationId xmlns:a16="http://schemas.microsoft.com/office/drawing/2014/main" id="{BDEF1315-3491-C94C-8DDA-4A84B1BBC0FB}"/>
              </a:ext>
            </a:extLst>
          </p:cNvPr>
          <p:cNvSpPr txBox="1"/>
          <p:nvPr/>
        </p:nvSpPr>
        <p:spPr>
          <a:xfrm>
            <a:off x="453477" y="22029080"/>
            <a:ext cx="7942569" cy="931965"/>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Figure 2. – Flow of ammonia through the gas panel into the freezing chamber.</a:t>
            </a:r>
            <a:endParaRPr sz="2400" dirty="0"/>
          </a:p>
        </p:txBody>
      </p:sp>
      <p:sp>
        <p:nvSpPr>
          <p:cNvPr id="47" name="Google Shape;106;p13">
            <a:extLst>
              <a:ext uri="{FF2B5EF4-FFF2-40B4-BE49-F238E27FC236}">
                <a16:creationId xmlns:a16="http://schemas.microsoft.com/office/drawing/2014/main" id="{009D7802-5B48-F74D-B8E1-60FC6E2C7D69}"/>
              </a:ext>
            </a:extLst>
          </p:cNvPr>
          <p:cNvSpPr txBox="1"/>
          <p:nvPr/>
        </p:nvSpPr>
        <p:spPr>
          <a:xfrm>
            <a:off x="10425385" y="30453251"/>
            <a:ext cx="5952041" cy="137037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Figure 3. – The level of liquid nitrogen is maintained at 7 cm from the bottom and the cold finger acts as a heatsink.</a:t>
            </a:r>
            <a:endParaRPr sz="2400" dirty="0"/>
          </a:p>
        </p:txBody>
      </p:sp>
      <p:graphicFrame>
        <p:nvGraphicFramePr>
          <p:cNvPr id="24" name="Table 23">
            <a:extLst>
              <a:ext uri="{FF2B5EF4-FFF2-40B4-BE49-F238E27FC236}">
                <a16:creationId xmlns:a16="http://schemas.microsoft.com/office/drawing/2014/main" id="{C2AFCC65-947B-004D-B633-BF98AA50A614}"/>
              </a:ext>
            </a:extLst>
          </p:cNvPr>
          <p:cNvGraphicFramePr>
            <a:graphicFrameLocks noGrp="1"/>
          </p:cNvGraphicFramePr>
          <p:nvPr>
            <p:extLst>
              <p:ext uri="{D42A27DB-BD31-4B8C-83A1-F6EECF244321}">
                <p14:modId xmlns:p14="http://schemas.microsoft.com/office/powerpoint/2010/main" val="1126332743"/>
              </p:ext>
            </p:extLst>
          </p:nvPr>
        </p:nvGraphicFramePr>
        <p:xfrm>
          <a:off x="30144182" y="20976579"/>
          <a:ext cx="9334924" cy="2743200"/>
        </p:xfrm>
        <a:graphic>
          <a:graphicData uri="http://schemas.openxmlformats.org/drawingml/2006/table">
            <a:tbl>
              <a:tblPr>
                <a:tableStyleId>{5C22544A-7EE6-4342-B048-85BDC9FD1C3A}</a:tableStyleId>
              </a:tblPr>
              <a:tblGrid>
                <a:gridCol w="3073197">
                  <a:extLst>
                    <a:ext uri="{9D8B030D-6E8A-4147-A177-3AD203B41FA5}">
                      <a16:colId xmlns:a16="http://schemas.microsoft.com/office/drawing/2014/main" val="1793868509"/>
                    </a:ext>
                  </a:extLst>
                </a:gridCol>
                <a:gridCol w="6261727">
                  <a:extLst>
                    <a:ext uri="{9D8B030D-6E8A-4147-A177-3AD203B41FA5}">
                      <a16:colId xmlns:a16="http://schemas.microsoft.com/office/drawing/2014/main" val="1912126660"/>
                    </a:ext>
                  </a:extLst>
                </a:gridCol>
              </a:tblGrid>
              <a:tr h="1099508">
                <a:tc>
                  <a:txBody>
                    <a:bodyPr/>
                    <a:lstStyle/>
                    <a:p>
                      <a:r>
                        <a:rPr lang="en-US" sz="2800" dirty="0"/>
                        <a:t>Liquid Nitrogen Freezing Process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457200" indent="-457200">
                        <a:buFont typeface="Arial" panose="020B0604020202020204" pitchFamily="34" charset="0"/>
                        <a:buChar char="•"/>
                      </a:pPr>
                      <a:r>
                        <a:rPr lang="en-US" sz="2800" dirty="0"/>
                        <a:t>White and powdery</a:t>
                      </a:r>
                    </a:p>
                    <a:p>
                      <a:pPr marL="457200" indent="-457200">
                        <a:buFont typeface="Arial" panose="020B0604020202020204" pitchFamily="34" charset="0"/>
                        <a:buChar char="•"/>
                      </a:pPr>
                      <a:r>
                        <a:rPr lang="en-US" sz="2800" dirty="0"/>
                        <a:t>Brittle amorphous solid</a:t>
                      </a:r>
                    </a:p>
                    <a:p>
                      <a:pPr marL="457200" indent="-457200">
                        <a:buFont typeface="Arial" panose="020B0604020202020204" pitchFamily="34" charset="0"/>
                        <a:buChar char="•"/>
                      </a:pPr>
                      <a:r>
                        <a:rPr lang="en-US" sz="2800" dirty="0"/>
                        <a:t>Cloudy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9573567"/>
                  </a:ext>
                </a:extLst>
              </a:tr>
              <a:tr h="1099508">
                <a:tc>
                  <a:txBody>
                    <a:bodyPr/>
                    <a:lstStyle/>
                    <a:p>
                      <a:r>
                        <a:rPr lang="en-US" sz="2800" dirty="0"/>
                        <a:t>Cold Finger Freezing Process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457200" indent="-457200">
                        <a:buFont typeface="Arial" panose="020B0604020202020204" pitchFamily="34" charset="0"/>
                        <a:buChar char="•"/>
                      </a:pPr>
                      <a:r>
                        <a:rPr lang="en-US" sz="2800" dirty="0"/>
                        <a:t>Clear and transparent</a:t>
                      </a:r>
                    </a:p>
                    <a:p>
                      <a:pPr marL="457200" indent="-457200">
                        <a:buFont typeface="Arial" panose="020B0604020202020204" pitchFamily="34" charset="0"/>
                        <a:buChar char="•"/>
                      </a:pPr>
                      <a:r>
                        <a:rPr lang="en-US" sz="2800" dirty="0"/>
                        <a:t>Durable crystalline solid</a:t>
                      </a:r>
                    </a:p>
                    <a:p>
                      <a:pPr marL="457200" indent="-457200">
                        <a:buFont typeface="Arial" panose="020B0604020202020204" pitchFamily="34" charset="0"/>
                        <a:buChar char="•"/>
                      </a:pPr>
                      <a:r>
                        <a:rPr lang="en-US" sz="2800" dirty="0"/>
                        <a:t>Glassy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43224451"/>
                  </a:ext>
                </a:extLst>
              </a:tr>
            </a:tbl>
          </a:graphicData>
        </a:graphic>
      </p:graphicFrame>
      <p:sp>
        <p:nvSpPr>
          <p:cNvPr id="49" name="Google Shape;106;p13">
            <a:extLst>
              <a:ext uri="{FF2B5EF4-FFF2-40B4-BE49-F238E27FC236}">
                <a16:creationId xmlns:a16="http://schemas.microsoft.com/office/drawing/2014/main" id="{99A03126-A440-A444-AFCD-F337C5A4DBF3}"/>
              </a:ext>
            </a:extLst>
          </p:cNvPr>
          <p:cNvSpPr txBox="1"/>
          <p:nvPr/>
        </p:nvSpPr>
        <p:spPr>
          <a:xfrm>
            <a:off x="29522389" y="23806189"/>
            <a:ext cx="10837075" cy="1240947"/>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Table 1. – Overview of the properties of the material frozen using the two methods. First the method of liquid nitrogen cooling bath, second, the copper cold finger heat sink method. </a:t>
            </a:r>
            <a:endParaRPr sz="2400" dirty="0"/>
          </a:p>
        </p:txBody>
      </p:sp>
      <p:pic>
        <p:nvPicPr>
          <p:cNvPr id="26" name="Picture 25">
            <a:extLst>
              <a:ext uri="{FF2B5EF4-FFF2-40B4-BE49-F238E27FC236}">
                <a16:creationId xmlns:a16="http://schemas.microsoft.com/office/drawing/2014/main" id="{F785D992-D307-1C42-9D29-31A3D2739EE6}"/>
              </a:ext>
            </a:extLst>
          </p:cNvPr>
          <p:cNvPicPr>
            <a:picLocks noChangeAspect="1"/>
          </p:cNvPicPr>
          <p:nvPr/>
        </p:nvPicPr>
        <p:blipFill>
          <a:blip r:embed="rId6"/>
          <a:stretch>
            <a:fillRect/>
          </a:stretch>
        </p:blipFill>
        <p:spPr>
          <a:xfrm>
            <a:off x="21146209" y="11398044"/>
            <a:ext cx="6877547" cy="7361881"/>
          </a:xfrm>
          <a:prstGeom prst="rect">
            <a:avLst/>
          </a:prstGeom>
        </p:spPr>
      </p:pic>
      <p:pic>
        <p:nvPicPr>
          <p:cNvPr id="28" name="Picture 27">
            <a:extLst>
              <a:ext uri="{FF2B5EF4-FFF2-40B4-BE49-F238E27FC236}">
                <a16:creationId xmlns:a16="http://schemas.microsoft.com/office/drawing/2014/main" id="{2F214669-9DF5-2E4A-94C8-7C679DC8946A}"/>
              </a:ext>
            </a:extLst>
          </p:cNvPr>
          <p:cNvPicPr>
            <a:picLocks noChangeAspect="1"/>
          </p:cNvPicPr>
          <p:nvPr/>
        </p:nvPicPr>
        <p:blipFill>
          <a:blip r:embed="rId7"/>
          <a:stretch>
            <a:fillRect/>
          </a:stretch>
        </p:blipFill>
        <p:spPr>
          <a:xfrm>
            <a:off x="13885875" y="11390430"/>
            <a:ext cx="6889351" cy="7388866"/>
          </a:xfrm>
          <a:prstGeom prst="rect">
            <a:avLst/>
          </a:prstGeom>
        </p:spPr>
      </p:pic>
      <p:sp>
        <p:nvSpPr>
          <p:cNvPr id="56" name="Google Shape;106;p13">
            <a:extLst>
              <a:ext uri="{FF2B5EF4-FFF2-40B4-BE49-F238E27FC236}">
                <a16:creationId xmlns:a16="http://schemas.microsoft.com/office/drawing/2014/main" id="{E7F1DCF9-B450-D849-8E7F-05BBFDC18345}"/>
              </a:ext>
            </a:extLst>
          </p:cNvPr>
          <p:cNvSpPr txBox="1"/>
          <p:nvPr/>
        </p:nvSpPr>
        <p:spPr>
          <a:xfrm>
            <a:off x="14831092" y="19123649"/>
            <a:ext cx="14056733" cy="1300436"/>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Figure 4. – Bottom: The solid ammonia produced using the cold finger method.</a:t>
            </a:r>
          </a:p>
          <a:p>
            <a:pPr marL="0" lvl="0" indent="0" algn="l" rtl="0">
              <a:spcBef>
                <a:spcPts val="0"/>
              </a:spcBef>
              <a:spcAft>
                <a:spcPts val="0"/>
              </a:spcAft>
              <a:buNone/>
            </a:pPr>
            <a:r>
              <a:rPr lang="en-US" sz="2400" dirty="0"/>
              <a:t>The material is a white, powdery material. Top: Solid ammonia made using the liquid nitrogen cold bath. The material is clear and  much more difficult to break. </a:t>
            </a:r>
            <a:endParaRPr sz="2400" dirty="0"/>
          </a:p>
        </p:txBody>
      </p:sp>
      <p:sp>
        <p:nvSpPr>
          <p:cNvPr id="33" name="TextBox 32">
            <a:extLst>
              <a:ext uri="{FF2B5EF4-FFF2-40B4-BE49-F238E27FC236}">
                <a16:creationId xmlns:a16="http://schemas.microsoft.com/office/drawing/2014/main" id="{C9D4BBCD-6F2F-1940-9CBF-9A5D22EA448F}"/>
              </a:ext>
            </a:extLst>
          </p:cNvPr>
          <p:cNvSpPr txBox="1"/>
          <p:nvPr/>
        </p:nvSpPr>
        <p:spPr>
          <a:xfrm rot="16200000">
            <a:off x="24224531" y="15256588"/>
            <a:ext cx="3005676" cy="523220"/>
          </a:xfrm>
          <a:prstGeom prst="rect">
            <a:avLst/>
          </a:prstGeom>
          <a:noFill/>
        </p:spPr>
        <p:txBody>
          <a:bodyPr wrap="square" rtlCol="0">
            <a:spAutoFit/>
          </a:bodyPr>
          <a:lstStyle/>
          <a:p>
            <a:r>
              <a:rPr lang="en-US" sz="2800" b="1" dirty="0"/>
              <a:t>Temperature (C</a:t>
            </a:r>
            <a:r>
              <a:rPr lang="en-US" sz="2400" b="1" dirty="0"/>
              <a:t>)</a:t>
            </a:r>
          </a:p>
        </p:txBody>
      </p:sp>
      <p:pic>
        <p:nvPicPr>
          <p:cNvPr id="6" name="Picture 5">
            <a:extLst>
              <a:ext uri="{FF2B5EF4-FFF2-40B4-BE49-F238E27FC236}">
                <a16:creationId xmlns:a16="http://schemas.microsoft.com/office/drawing/2014/main" id="{10CF2095-84B6-9142-BEDB-4E081094745E}"/>
              </a:ext>
            </a:extLst>
          </p:cNvPr>
          <p:cNvPicPr>
            <a:picLocks noChangeAspect="1"/>
          </p:cNvPicPr>
          <p:nvPr/>
        </p:nvPicPr>
        <p:blipFill>
          <a:blip r:embed="rId8"/>
          <a:stretch>
            <a:fillRect/>
          </a:stretch>
        </p:blipFill>
        <p:spPr>
          <a:xfrm>
            <a:off x="10752023" y="8572757"/>
            <a:ext cx="2470060" cy="9976110"/>
          </a:xfrm>
          <a:prstGeom prst="rect">
            <a:avLst/>
          </a:prstGeom>
        </p:spPr>
      </p:pic>
      <p:pic>
        <p:nvPicPr>
          <p:cNvPr id="10" name="Picture 9">
            <a:extLst>
              <a:ext uri="{FF2B5EF4-FFF2-40B4-BE49-F238E27FC236}">
                <a16:creationId xmlns:a16="http://schemas.microsoft.com/office/drawing/2014/main" id="{0B155E8F-4603-3D4A-889E-7189796DBC70}"/>
              </a:ext>
            </a:extLst>
          </p:cNvPr>
          <p:cNvPicPr>
            <a:picLocks noChangeAspect="1"/>
          </p:cNvPicPr>
          <p:nvPr/>
        </p:nvPicPr>
        <p:blipFill>
          <a:blip r:embed="rId9"/>
          <a:stretch>
            <a:fillRect/>
          </a:stretch>
        </p:blipFill>
        <p:spPr>
          <a:xfrm>
            <a:off x="8156663" y="21031155"/>
            <a:ext cx="8164984" cy="9476735"/>
          </a:xfrm>
          <a:prstGeom prst="rect">
            <a:avLst/>
          </a:prstGeom>
        </p:spPr>
      </p:pic>
      <p:sp>
        <p:nvSpPr>
          <p:cNvPr id="12" name="Rectangle 11">
            <a:extLst>
              <a:ext uri="{FF2B5EF4-FFF2-40B4-BE49-F238E27FC236}">
                <a16:creationId xmlns:a16="http://schemas.microsoft.com/office/drawing/2014/main" id="{D7DA71E6-7140-AD4B-9F46-F6C8E3105D39}"/>
              </a:ext>
            </a:extLst>
          </p:cNvPr>
          <p:cNvSpPr/>
          <p:nvPr/>
        </p:nvSpPr>
        <p:spPr>
          <a:xfrm>
            <a:off x="0" y="31968790"/>
            <a:ext cx="43891198" cy="983051"/>
          </a:xfrm>
          <a:prstGeom prst="rect">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71586431-E858-B54E-901D-A28E05A27667}"/>
              </a:ext>
            </a:extLst>
          </p:cNvPr>
          <p:cNvSpPr txBox="1"/>
          <p:nvPr/>
        </p:nvSpPr>
        <p:spPr>
          <a:xfrm>
            <a:off x="482077" y="30155089"/>
            <a:ext cx="6364224" cy="954107"/>
          </a:xfrm>
          <a:prstGeom prst="rect">
            <a:avLst/>
          </a:prstGeom>
          <a:noFill/>
        </p:spPr>
        <p:txBody>
          <a:bodyPr wrap="square" rtlCol="0">
            <a:spAutoFit/>
          </a:bodyPr>
          <a:lstStyle/>
          <a:p>
            <a:r>
              <a:rPr lang="en-US" sz="2800" dirty="0"/>
              <a:t>the graduated cylinder, the whole system in placed in a rough vacuum. </a:t>
            </a:r>
          </a:p>
        </p:txBody>
      </p:sp>
      <p:sp>
        <p:nvSpPr>
          <p:cNvPr id="14" name="Rectangle 13">
            <a:extLst>
              <a:ext uri="{FF2B5EF4-FFF2-40B4-BE49-F238E27FC236}">
                <a16:creationId xmlns:a16="http://schemas.microsoft.com/office/drawing/2014/main" id="{1DC2E76B-9435-0A4D-BA09-72E233ECDE98}"/>
              </a:ext>
            </a:extLst>
          </p:cNvPr>
          <p:cNvSpPr/>
          <p:nvPr/>
        </p:nvSpPr>
        <p:spPr>
          <a:xfrm>
            <a:off x="8121724" y="22103311"/>
            <a:ext cx="1919617" cy="9428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Google Shape;106;p13">
            <a:extLst>
              <a:ext uri="{FF2B5EF4-FFF2-40B4-BE49-F238E27FC236}">
                <a16:creationId xmlns:a16="http://schemas.microsoft.com/office/drawing/2014/main" id="{7CC099F2-6AC5-4844-9A08-20D9421648D9}"/>
              </a:ext>
            </a:extLst>
          </p:cNvPr>
          <p:cNvSpPr txBox="1"/>
          <p:nvPr/>
        </p:nvSpPr>
        <p:spPr>
          <a:xfrm>
            <a:off x="19464064" y="28560750"/>
            <a:ext cx="6479241" cy="864108"/>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t>Figure 3. – Schematic of the system used to measure the density of a cryogenic solid.</a:t>
            </a:r>
            <a:endParaRPr sz="2400" dirty="0"/>
          </a:p>
        </p:txBody>
      </p:sp>
      <p:sp>
        <p:nvSpPr>
          <p:cNvPr id="16" name="TextBox 15">
            <a:extLst>
              <a:ext uri="{FF2B5EF4-FFF2-40B4-BE49-F238E27FC236}">
                <a16:creationId xmlns:a16="http://schemas.microsoft.com/office/drawing/2014/main" id="{698B1F4A-C1BC-B949-8C82-68D2A42E1C4B}"/>
              </a:ext>
            </a:extLst>
          </p:cNvPr>
          <p:cNvSpPr txBox="1"/>
          <p:nvPr/>
        </p:nvSpPr>
        <p:spPr>
          <a:xfrm>
            <a:off x="447952" y="8044426"/>
            <a:ext cx="10056698" cy="3539430"/>
          </a:xfrm>
          <a:prstGeom prst="rect">
            <a:avLst/>
          </a:prstGeom>
          <a:noFill/>
        </p:spPr>
        <p:txBody>
          <a:bodyPr wrap="square" rtlCol="0">
            <a:spAutoFit/>
          </a:bodyPr>
          <a:lstStyle/>
          <a:p>
            <a:r>
              <a:rPr lang="en-US" sz="2800" dirty="0"/>
              <a:t>designed to introduce less of a thermal gradient between the the walls of the cryostat and the freezing point of ammonia which is about -77 C. Prior method used liquid nitrogen as a cooling bath which introduced a larger thermal gradient since nitrogen boils at -195 C. The purpose for slow freezing ammonia is to make a higher density solid. A higher density solid polarized target means more targets to scatter off of and produces data and better statistics. </a:t>
            </a:r>
          </a:p>
        </p:txBody>
      </p:sp>
      <p:pic>
        <p:nvPicPr>
          <p:cNvPr id="18" name="Picture 17">
            <a:extLst>
              <a:ext uri="{FF2B5EF4-FFF2-40B4-BE49-F238E27FC236}">
                <a16:creationId xmlns:a16="http://schemas.microsoft.com/office/drawing/2014/main" id="{1E3B852B-FA95-6240-9C6F-3EBEFE562BD7}"/>
              </a:ext>
            </a:extLst>
          </p:cNvPr>
          <p:cNvPicPr>
            <a:picLocks noChangeAspect="1"/>
          </p:cNvPicPr>
          <p:nvPr/>
        </p:nvPicPr>
        <p:blipFill>
          <a:blip r:embed="rId10"/>
          <a:stretch>
            <a:fillRect/>
          </a:stretch>
        </p:blipFill>
        <p:spPr>
          <a:xfrm>
            <a:off x="17135446" y="20843663"/>
            <a:ext cx="10985500" cy="7302500"/>
          </a:xfrm>
          <a:prstGeom prst="rect">
            <a:avLst/>
          </a:prstGeom>
        </p:spPr>
      </p:pic>
      <p:pic>
        <p:nvPicPr>
          <p:cNvPr id="22" name="Graphic 21">
            <a:extLst>
              <a:ext uri="{FF2B5EF4-FFF2-40B4-BE49-F238E27FC236}">
                <a16:creationId xmlns:a16="http://schemas.microsoft.com/office/drawing/2014/main" id="{F548E82B-9F51-E842-B094-E909CE1FAAEB}"/>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40336052" y="40446"/>
            <a:ext cx="5453021" cy="418267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9906AF-FBBA-1B4A-959D-C5F277BE00EF}"/>
              </a:ext>
            </a:extLst>
          </p:cNvPr>
          <p:cNvSpPr>
            <a:spLocks noGrp="1"/>
          </p:cNvSpPr>
          <p:nvPr>
            <p:ph type="title"/>
          </p:nvPr>
        </p:nvSpPr>
        <p:spPr>
          <a:xfrm>
            <a:off x="3017520" y="1219207"/>
            <a:ext cx="39273480" cy="3314693"/>
          </a:xfrm>
        </p:spPr>
        <p:txBody>
          <a:bodyPr>
            <a:normAutofit/>
          </a:bodyPr>
          <a:lstStyle/>
          <a:p>
            <a:r>
              <a:rPr lang="en-US" sz="15000" dirty="0"/>
              <a:t>Solidification of Ammonia for Polarized Targets</a:t>
            </a:r>
          </a:p>
        </p:txBody>
      </p:sp>
      <p:sp>
        <p:nvSpPr>
          <p:cNvPr id="4" name="TextBox 3">
            <a:extLst>
              <a:ext uri="{FF2B5EF4-FFF2-40B4-BE49-F238E27FC236}">
                <a16:creationId xmlns:a16="http://schemas.microsoft.com/office/drawing/2014/main" id="{DA6E69D0-A0CF-7549-AE40-172BF750DF77}"/>
              </a:ext>
            </a:extLst>
          </p:cNvPr>
          <p:cNvSpPr txBox="1"/>
          <p:nvPr/>
        </p:nvSpPr>
        <p:spPr>
          <a:xfrm>
            <a:off x="17301210" y="18859500"/>
            <a:ext cx="10706100" cy="3170099"/>
          </a:xfrm>
          <a:prstGeom prst="rect">
            <a:avLst/>
          </a:prstGeom>
          <a:noFill/>
        </p:spPr>
        <p:txBody>
          <a:bodyPr wrap="square" rtlCol="0">
            <a:spAutoFit/>
          </a:bodyPr>
          <a:lstStyle/>
          <a:p>
            <a:r>
              <a:rPr lang="en-US" sz="10000" dirty="0">
                <a:solidFill>
                  <a:schemeClr val="tx1"/>
                </a:solidFill>
              </a:rPr>
              <a:t>Lucas Jameson</a:t>
            </a:r>
          </a:p>
          <a:p>
            <a:r>
              <a:rPr lang="en-US" sz="10000" dirty="0">
                <a:solidFill>
                  <a:schemeClr val="tx1"/>
                </a:solidFill>
              </a:rPr>
              <a:t>Advisor: Karl </a:t>
            </a:r>
            <a:r>
              <a:rPr lang="en-US" sz="10000" dirty="0" err="1">
                <a:solidFill>
                  <a:schemeClr val="tx1"/>
                </a:solidFill>
              </a:rPr>
              <a:t>Slifer</a:t>
            </a:r>
            <a:endParaRPr lang="en-US" sz="10000" dirty="0">
              <a:solidFill>
                <a:schemeClr val="tx1"/>
              </a:solidFill>
            </a:endParaRPr>
          </a:p>
        </p:txBody>
      </p:sp>
      <p:pic>
        <p:nvPicPr>
          <p:cNvPr id="5" name="Picture 4">
            <a:extLst>
              <a:ext uri="{FF2B5EF4-FFF2-40B4-BE49-F238E27FC236}">
                <a16:creationId xmlns:a16="http://schemas.microsoft.com/office/drawing/2014/main" id="{06413A92-5D7B-EB4D-B32C-53AA143FFB52}"/>
              </a:ext>
            </a:extLst>
          </p:cNvPr>
          <p:cNvPicPr>
            <a:picLocks noChangeAspect="1"/>
          </p:cNvPicPr>
          <p:nvPr/>
        </p:nvPicPr>
        <p:blipFill>
          <a:blip r:embed="rId2"/>
          <a:stretch>
            <a:fillRect/>
          </a:stretch>
        </p:blipFill>
        <p:spPr>
          <a:xfrm>
            <a:off x="6227775" y="5207990"/>
            <a:ext cx="11907825" cy="12771206"/>
          </a:xfrm>
          <a:prstGeom prst="rect">
            <a:avLst/>
          </a:prstGeom>
        </p:spPr>
      </p:pic>
      <p:pic>
        <p:nvPicPr>
          <p:cNvPr id="6" name="Graphic 5">
            <a:extLst>
              <a:ext uri="{FF2B5EF4-FFF2-40B4-BE49-F238E27FC236}">
                <a16:creationId xmlns:a16="http://schemas.microsoft.com/office/drawing/2014/main" id="{DC703EAD-2C98-0648-BFD0-CA4D6A4C7CE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867452" y="5414205"/>
            <a:ext cx="16381172" cy="12564992"/>
          </a:xfrm>
          <a:prstGeom prst="rect">
            <a:avLst/>
          </a:prstGeom>
        </p:spPr>
      </p:pic>
    </p:spTree>
    <p:extLst>
      <p:ext uri="{BB962C8B-B14F-4D97-AF65-F5344CB8AC3E}">
        <p14:creationId xmlns:p14="http://schemas.microsoft.com/office/powerpoint/2010/main" val="3462833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71302-B5E5-FD43-B570-EE36F3AEA548}"/>
              </a:ext>
            </a:extLst>
          </p:cNvPr>
          <p:cNvSpPr>
            <a:spLocks noGrp="1"/>
          </p:cNvSpPr>
          <p:nvPr>
            <p:ph type="title"/>
          </p:nvPr>
        </p:nvSpPr>
        <p:spPr>
          <a:xfrm>
            <a:off x="19213816" y="2011777"/>
            <a:ext cx="9407076" cy="2217323"/>
          </a:xfrm>
        </p:spPr>
        <p:txBody>
          <a:bodyPr>
            <a:normAutofit fontScale="90000"/>
          </a:bodyPr>
          <a:lstStyle/>
          <a:p>
            <a:pPr algn="l"/>
            <a:r>
              <a:rPr lang="en-US" dirty="0"/>
              <a:t>Background</a:t>
            </a:r>
          </a:p>
        </p:txBody>
      </p:sp>
      <p:sp>
        <p:nvSpPr>
          <p:cNvPr id="3" name="Content Placeholder 2">
            <a:extLst>
              <a:ext uri="{FF2B5EF4-FFF2-40B4-BE49-F238E27FC236}">
                <a16:creationId xmlns:a16="http://schemas.microsoft.com/office/drawing/2014/main" id="{82DF7CE3-6F17-8146-AE54-7D44EE212586}"/>
              </a:ext>
            </a:extLst>
          </p:cNvPr>
          <p:cNvSpPr>
            <a:spLocks noGrp="1"/>
          </p:cNvSpPr>
          <p:nvPr>
            <p:ph idx="1"/>
          </p:nvPr>
        </p:nvSpPr>
        <p:spPr>
          <a:xfrm>
            <a:off x="7162801" y="6591301"/>
            <a:ext cx="23303174" cy="4000499"/>
          </a:xfrm>
        </p:spPr>
        <p:txBody>
          <a:bodyPr/>
          <a:lstStyle/>
          <a:p>
            <a:pPr marL="0" indent="0">
              <a:buNone/>
            </a:pPr>
            <a:r>
              <a:rPr lang="en-US" dirty="0"/>
              <a:t>Polarized Targets are used to study the spin structure of the proton</a:t>
            </a:r>
          </a:p>
        </p:txBody>
      </p:sp>
      <p:sp>
        <p:nvSpPr>
          <p:cNvPr id="4" name="TextBox 3">
            <a:extLst>
              <a:ext uri="{FF2B5EF4-FFF2-40B4-BE49-F238E27FC236}">
                <a16:creationId xmlns:a16="http://schemas.microsoft.com/office/drawing/2014/main" id="{C7D78381-650E-3E4C-925F-BA704446C725}"/>
              </a:ext>
            </a:extLst>
          </p:cNvPr>
          <p:cNvSpPr txBox="1"/>
          <p:nvPr/>
        </p:nvSpPr>
        <p:spPr>
          <a:xfrm>
            <a:off x="5067300" y="12192000"/>
            <a:ext cx="8648700" cy="3170099"/>
          </a:xfrm>
          <a:prstGeom prst="rect">
            <a:avLst/>
          </a:prstGeom>
          <a:noFill/>
        </p:spPr>
        <p:txBody>
          <a:bodyPr wrap="square" rtlCol="0">
            <a:spAutoFit/>
          </a:bodyPr>
          <a:lstStyle/>
          <a:p>
            <a:r>
              <a:rPr lang="en-US" sz="10000" dirty="0"/>
              <a:t>Not sure what pic to put here</a:t>
            </a:r>
          </a:p>
        </p:txBody>
      </p:sp>
    </p:spTree>
    <p:extLst>
      <p:ext uri="{BB962C8B-B14F-4D97-AF65-F5344CB8AC3E}">
        <p14:creationId xmlns:p14="http://schemas.microsoft.com/office/powerpoint/2010/main" val="13080680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D3CAD-770D-8449-A5E5-A859C6439278}"/>
              </a:ext>
            </a:extLst>
          </p:cNvPr>
          <p:cNvSpPr>
            <a:spLocks noGrp="1"/>
          </p:cNvSpPr>
          <p:nvPr>
            <p:ph type="title"/>
          </p:nvPr>
        </p:nvSpPr>
        <p:spPr>
          <a:xfrm>
            <a:off x="13043025" y="1973677"/>
            <a:ext cx="19164300" cy="2255424"/>
          </a:xfrm>
        </p:spPr>
        <p:txBody>
          <a:bodyPr>
            <a:normAutofit fontScale="90000"/>
          </a:bodyPr>
          <a:lstStyle/>
          <a:p>
            <a:pPr algn="l"/>
            <a:r>
              <a:rPr lang="en-US" dirty="0"/>
              <a:t>Design and Construction</a:t>
            </a:r>
          </a:p>
        </p:txBody>
      </p:sp>
      <p:sp>
        <p:nvSpPr>
          <p:cNvPr id="3" name="Content Placeholder 2">
            <a:extLst>
              <a:ext uri="{FF2B5EF4-FFF2-40B4-BE49-F238E27FC236}">
                <a16:creationId xmlns:a16="http://schemas.microsoft.com/office/drawing/2014/main" id="{5509B83F-8D04-B848-9AAF-6E9DA9BDB2EC}"/>
              </a:ext>
            </a:extLst>
          </p:cNvPr>
          <p:cNvSpPr>
            <a:spLocks noGrp="1"/>
          </p:cNvSpPr>
          <p:nvPr>
            <p:ph idx="1"/>
          </p:nvPr>
        </p:nvSpPr>
        <p:spPr>
          <a:xfrm>
            <a:off x="9484179" y="4772115"/>
            <a:ext cx="28349121" cy="4067085"/>
          </a:xfrm>
        </p:spPr>
        <p:txBody>
          <a:bodyPr/>
          <a:lstStyle/>
          <a:p>
            <a:pPr marL="0" indent="0">
              <a:buNone/>
            </a:pPr>
            <a:r>
              <a:rPr lang="en-US" dirty="0"/>
              <a:t>Create higher density ammonia for polarized targets</a:t>
            </a:r>
          </a:p>
        </p:txBody>
      </p:sp>
      <p:pic>
        <p:nvPicPr>
          <p:cNvPr id="4" name="Picture 3">
            <a:extLst>
              <a:ext uri="{FF2B5EF4-FFF2-40B4-BE49-F238E27FC236}">
                <a16:creationId xmlns:a16="http://schemas.microsoft.com/office/drawing/2014/main" id="{CE3DF7E9-1149-7C44-AE02-8F634B0892E3}"/>
              </a:ext>
            </a:extLst>
          </p:cNvPr>
          <p:cNvPicPr>
            <a:picLocks noChangeAspect="1"/>
          </p:cNvPicPr>
          <p:nvPr/>
        </p:nvPicPr>
        <p:blipFill>
          <a:blip r:embed="rId2"/>
          <a:stretch>
            <a:fillRect/>
          </a:stretch>
        </p:blipFill>
        <p:spPr>
          <a:xfrm>
            <a:off x="5409851" y="9382214"/>
            <a:ext cx="15266348" cy="15067221"/>
          </a:xfrm>
          <a:prstGeom prst="rect">
            <a:avLst/>
          </a:prstGeom>
        </p:spPr>
      </p:pic>
      <p:pic>
        <p:nvPicPr>
          <p:cNvPr id="5" name="Picture 4">
            <a:extLst>
              <a:ext uri="{FF2B5EF4-FFF2-40B4-BE49-F238E27FC236}">
                <a16:creationId xmlns:a16="http://schemas.microsoft.com/office/drawing/2014/main" id="{EA3FACEB-AD90-2C4F-A705-21D32AC6BA66}"/>
              </a:ext>
            </a:extLst>
          </p:cNvPr>
          <p:cNvPicPr>
            <a:picLocks noChangeAspect="1"/>
          </p:cNvPicPr>
          <p:nvPr/>
        </p:nvPicPr>
        <p:blipFill>
          <a:blip r:embed="rId3"/>
          <a:stretch>
            <a:fillRect/>
          </a:stretch>
        </p:blipFill>
        <p:spPr>
          <a:xfrm>
            <a:off x="27546300" y="7922320"/>
            <a:ext cx="5829299" cy="19511008"/>
          </a:xfrm>
          <a:prstGeom prst="rect">
            <a:avLst/>
          </a:prstGeom>
        </p:spPr>
      </p:pic>
      <p:sp>
        <p:nvSpPr>
          <p:cNvPr id="8" name="TextBox 7">
            <a:extLst>
              <a:ext uri="{FF2B5EF4-FFF2-40B4-BE49-F238E27FC236}">
                <a16:creationId xmlns:a16="http://schemas.microsoft.com/office/drawing/2014/main" id="{887A4E38-729F-D94B-B3DB-875756E6F9C7}"/>
              </a:ext>
            </a:extLst>
          </p:cNvPr>
          <p:cNvSpPr txBox="1"/>
          <p:nvPr/>
        </p:nvSpPr>
        <p:spPr>
          <a:xfrm>
            <a:off x="5409851" y="24992449"/>
            <a:ext cx="15266348" cy="861774"/>
          </a:xfrm>
          <a:prstGeom prst="rect">
            <a:avLst/>
          </a:prstGeom>
          <a:noFill/>
        </p:spPr>
        <p:txBody>
          <a:bodyPr wrap="square" rtlCol="0">
            <a:spAutoFit/>
          </a:bodyPr>
          <a:lstStyle/>
          <a:p>
            <a:r>
              <a:rPr lang="en-US" sz="5000" dirty="0"/>
              <a:t>Schematic of the gas panel used to solidify ammonia</a:t>
            </a:r>
          </a:p>
        </p:txBody>
      </p:sp>
      <p:sp>
        <p:nvSpPr>
          <p:cNvPr id="9" name="TextBox 8">
            <a:extLst>
              <a:ext uri="{FF2B5EF4-FFF2-40B4-BE49-F238E27FC236}">
                <a16:creationId xmlns:a16="http://schemas.microsoft.com/office/drawing/2014/main" id="{1E9562F2-27A4-0B4D-8238-833671C450BD}"/>
              </a:ext>
            </a:extLst>
          </p:cNvPr>
          <p:cNvSpPr txBox="1"/>
          <p:nvPr/>
        </p:nvSpPr>
        <p:spPr>
          <a:xfrm>
            <a:off x="33375599" y="12371734"/>
            <a:ext cx="5362721" cy="2400657"/>
          </a:xfrm>
          <a:prstGeom prst="rect">
            <a:avLst/>
          </a:prstGeom>
          <a:noFill/>
        </p:spPr>
        <p:txBody>
          <a:bodyPr wrap="square" rtlCol="0">
            <a:spAutoFit/>
          </a:bodyPr>
          <a:lstStyle/>
          <a:p>
            <a:r>
              <a:rPr lang="en-US" sz="5000" dirty="0"/>
              <a:t>The cryostat and the cold finger fully assembled</a:t>
            </a:r>
          </a:p>
        </p:txBody>
      </p:sp>
    </p:spTree>
    <p:extLst>
      <p:ext uri="{BB962C8B-B14F-4D97-AF65-F5344CB8AC3E}">
        <p14:creationId xmlns:p14="http://schemas.microsoft.com/office/powerpoint/2010/main" val="530762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20218B-A04A-E946-A5FF-789331081B21}"/>
              </a:ext>
            </a:extLst>
          </p:cNvPr>
          <p:cNvSpPr>
            <a:spLocks noGrp="1"/>
          </p:cNvSpPr>
          <p:nvPr>
            <p:ph type="title"/>
          </p:nvPr>
        </p:nvSpPr>
        <p:spPr>
          <a:xfrm>
            <a:off x="16881925" y="2468977"/>
            <a:ext cx="12150276" cy="2293524"/>
          </a:xfrm>
        </p:spPr>
        <p:txBody>
          <a:bodyPr>
            <a:normAutofit fontScale="90000"/>
          </a:bodyPr>
          <a:lstStyle/>
          <a:p>
            <a:pPr algn="l"/>
            <a:r>
              <a:rPr lang="en-US" dirty="0"/>
              <a:t>Implementation</a:t>
            </a:r>
          </a:p>
        </p:txBody>
      </p:sp>
      <p:sp>
        <p:nvSpPr>
          <p:cNvPr id="3" name="Content Placeholder 2">
            <a:extLst>
              <a:ext uri="{FF2B5EF4-FFF2-40B4-BE49-F238E27FC236}">
                <a16:creationId xmlns:a16="http://schemas.microsoft.com/office/drawing/2014/main" id="{11F9F918-6E8D-CC4E-BFF2-93EDF644F58B}"/>
              </a:ext>
            </a:extLst>
          </p:cNvPr>
          <p:cNvSpPr>
            <a:spLocks noGrp="1"/>
          </p:cNvSpPr>
          <p:nvPr>
            <p:ph idx="1"/>
          </p:nvPr>
        </p:nvSpPr>
        <p:spPr>
          <a:xfrm>
            <a:off x="10205933" y="9839415"/>
            <a:ext cx="20807467" cy="2924086"/>
          </a:xfrm>
        </p:spPr>
        <p:txBody>
          <a:bodyPr/>
          <a:lstStyle/>
          <a:p>
            <a:pPr marL="0" indent="0">
              <a:buNone/>
            </a:pPr>
            <a:r>
              <a:rPr lang="en-US" dirty="0"/>
              <a:t>Using this method to make solid ammonia</a:t>
            </a:r>
          </a:p>
        </p:txBody>
      </p:sp>
      <p:pic>
        <p:nvPicPr>
          <p:cNvPr id="4" name="Picture 3">
            <a:extLst>
              <a:ext uri="{FF2B5EF4-FFF2-40B4-BE49-F238E27FC236}">
                <a16:creationId xmlns:a16="http://schemas.microsoft.com/office/drawing/2014/main" id="{C682CC18-2739-1D4A-9183-75859B9FB4E3}"/>
              </a:ext>
            </a:extLst>
          </p:cNvPr>
          <p:cNvPicPr>
            <a:picLocks noChangeAspect="1"/>
          </p:cNvPicPr>
          <p:nvPr/>
        </p:nvPicPr>
        <p:blipFill>
          <a:blip r:embed="rId2"/>
          <a:stretch>
            <a:fillRect/>
          </a:stretch>
        </p:blipFill>
        <p:spPr>
          <a:xfrm>
            <a:off x="2015429" y="15087600"/>
            <a:ext cx="11197041" cy="12995909"/>
          </a:xfrm>
          <a:prstGeom prst="rect">
            <a:avLst/>
          </a:prstGeom>
        </p:spPr>
      </p:pic>
      <p:pic>
        <p:nvPicPr>
          <p:cNvPr id="5" name="Picture 4">
            <a:extLst>
              <a:ext uri="{FF2B5EF4-FFF2-40B4-BE49-F238E27FC236}">
                <a16:creationId xmlns:a16="http://schemas.microsoft.com/office/drawing/2014/main" id="{97539A89-9FD8-7043-ADFB-CD7CE6921340}"/>
              </a:ext>
            </a:extLst>
          </p:cNvPr>
          <p:cNvPicPr>
            <a:picLocks noChangeAspect="1"/>
          </p:cNvPicPr>
          <p:nvPr/>
        </p:nvPicPr>
        <p:blipFill>
          <a:blip r:embed="rId3"/>
          <a:stretch>
            <a:fillRect/>
          </a:stretch>
        </p:blipFill>
        <p:spPr>
          <a:xfrm>
            <a:off x="19830350" y="14554200"/>
            <a:ext cx="18403702" cy="11042221"/>
          </a:xfrm>
          <a:prstGeom prst="rect">
            <a:avLst/>
          </a:prstGeom>
        </p:spPr>
      </p:pic>
      <p:sp>
        <p:nvSpPr>
          <p:cNvPr id="6" name="TextBox 5">
            <a:extLst>
              <a:ext uri="{FF2B5EF4-FFF2-40B4-BE49-F238E27FC236}">
                <a16:creationId xmlns:a16="http://schemas.microsoft.com/office/drawing/2014/main" id="{DA372A4B-B144-3F4A-970B-57947255A13F}"/>
              </a:ext>
            </a:extLst>
          </p:cNvPr>
          <p:cNvSpPr txBox="1"/>
          <p:nvPr/>
        </p:nvSpPr>
        <p:spPr>
          <a:xfrm>
            <a:off x="4586183" y="28384500"/>
            <a:ext cx="9472717" cy="876300"/>
          </a:xfrm>
          <a:prstGeom prst="rect">
            <a:avLst/>
          </a:prstGeom>
          <a:noFill/>
        </p:spPr>
        <p:txBody>
          <a:bodyPr wrap="square" rtlCol="0">
            <a:spAutoFit/>
          </a:bodyPr>
          <a:lstStyle/>
          <a:p>
            <a:r>
              <a:rPr lang="en-US" sz="5000" dirty="0"/>
              <a:t>Schematic of Cold finger method</a:t>
            </a:r>
          </a:p>
        </p:txBody>
      </p:sp>
      <p:sp>
        <p:nvSpPr>
          <p:cNvPr id="7" name="TextBox 6">
            <a:extLst>
              <a:ext uri="{FF2B5EF4-FFF2-40B4-BE49-F238E27FC236}">
                <a16:creationId xmlns:a16="http://schemas.microsoft.com/office/drawing/2014/main" id="{E4611152-8E8F-2742-B2B3-CC2DA0D74DC4}"/>
              </a:ext>
            </a:extLst>
          </p:cNvPr>
          <p:cNvSpPr txBox="1"/>
          <p:nvPr/>
        </p:nvSpPr>
        <p:spPr>
          <a:xfrm>
            <a:off x="20726400" y="26479500"/>
            <a:ext cx="11049000" cy="861774"/>
          </a:xfrm>
          <a:prstGeom prst="rect">
            <a:avLst/>
          </a:prstGeom>
          <a:noFill/>
        </p:spPr>
        <p:txBody>
          <a:bodyPr wrap="square" rtlCol="0">
            <a:spAutoFit/>
          </a:bodyPr>
          <a:lstStyle/>
          <a:p>
            <a:r>
              <a:rPr lang="en-US" sz="5000" dirty="0"/>
              <a:t>Functionality of the Cold finger method</a:t>
            </a:r>
          </a:p>
        </p:txBody>
      </p:sp>
    </p:spTree>
    <p:extLst>
      <p:ext uri="{BB962C8B-B14F-4D97-AF65-F5344CB8AC3E}">
        <p14:creationId xmlns:p14="http://schemas.microsoft.com/office/powerpoint/2010/main" val="41614802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73C144-3DA2-084E-A3B5-9419F7DFEF31}"/>
              </a:ext>
            </a:extLst>
          </p:cNvPr>
          <p:cNvSpPr>
            <a:spLocks noGrp="1"/>
          </p:cNvSpPr>
          <p:nvPr>
            <p:ph type="title"/>
          </p:nvPr>
        </p:nvSpPr>
        <p:spPr>
          <a:xfrm>
            <a:off x="20120425" y="2468977"/>
            <a:ext cx="6320976" cy="2026824"/>
          </a:xfrm>
        </p:spPr>
        <p:txBody>
          <a:bodyPr>
            <a:normAutofit fontScale="90000"/>
          </a:bodyPr>
          <a:lstStyle/>
          <a:p>
            <a:pPr algn="l"/>
            <a:r>
              <a:rPr lang="en-US" dirty="0"/>
              <a:t>Results</a:t>
            </a:r>
          </a:p>
        </p:txBody>
      </p:sp>
      <p:sp>
        <p:nvSpPr>
          <p:cNvPr id="3" name="Content Placeholder 2">
            <a:extLst>
              <a:ext uri="{FF2B5EF4-FFF2-40B4-BE49-F238E27FC236}">
                <a16:creationId xmlns:a16="http://schemas.microsoft.com/office/drawing/2014/main" id="{725D79A1-C486-654D-99D1-439516F13140}"/>
              </a:ext>
            </a:extLst>
          </p:cNvPr>
          <p:cNvSpPr>
            <a:spLocks noGrp="1"/>
          </p:cNvSpPr>
          <p:nvPr>
            <p:ph idx="1"/>
          </p:nvPr>
        </p:nvSpPr>
        <p:spPr>
          <a:xfrm>
            <a:off x="7843733" y="5153115"/>
            <a:ext cx="27422842" cy="5819686"/>
          </a:xfrm>
        </p:spPr>
        <p:txBody>
          <a:bodyPr/>
          <a:lstStyle/>
          <a:p>
            <a:r>
              <a:rPr lang="en-US" dirty="0"/>
              <a:t>Design of process for creation of new structure</a:t>
            </a:r>
          </a:p>
          <a:p>
            <a:r>
              <a:rPr lang="en-US" dirty="0"/>
              <a:t>Density measurement of cryogenic solid</a:t>
            </a:r>
          </a:p>
        </p:txBody>
      </p:sp>
      <p:pic>
        <p:nvPicPr>
          <p:cNvPr id="6" name="Picture 5">
            <a:extLst>
              <a:ext uri="{FF2B5EF4-FFF2-40B4-BE49-F238E27FC236}">
                <a16:creationId xmlns:a16="http://schemas.microsoft.com/office/drawing/2014/main" id="{34E4777F-C738-894D-BFCC-43A9E28D0FE3}"/>
              </a:ext>
            </a:extLst>
          </p:cNvPr>
          <p:cNvPicPr>
            <a:picLocks noChangeAspect="1"/>
          </p:cNvPicPr>
          <p:nvPr/>
        </p:nvPicPr>
        <p:blipFill>
          <a:blip r:embed="rId2"/>
          <a:stretch>
            <a:fillRect/>
          </a:stretch>
        </p:blipFill>
        <p:spPr>
          <a:xfrm>
            <a:off x="9715500" y="21127797"/>
            <a:ext cx="9127103" cy="9788867"/>
          </a:xfrm>
          <a:prstGeom prst="rect">
            <a:avLst/>
          </a:prstGeom>
        </p:spPr>
      </p:pic>
      <p:pic>
        <p:nvPicPr>
          <p:cNvPr id="7" name="Picture 6">
            <a:extLst>
              <a:ext uri="{FF2B5EF4-FFF2-40B4-BE49-F238E27FC236}">
                <a16:creationId xmlns:a16="http://schemas.microsoft.com/office/drawing/2014/main" id="{D29B4950-188D-D54E-AB25-0982875EC95A}"/>
              </a:ext>
            </a:extLst>
          </p:cNvPr>
          <p:cNvPicPr>
            <a:picLocks noChangeAspect="1"/>
          </p:cNvPicPr>
          <p:nvPr/>
        </p:nvPicPr>
        <p:blipFill>
          <a:blip r:embed="rId3"/>
          <a:stretch>
            <a:fillRect/>
          </a:stretch>
        </p:blipFill>
        <p:spPr>
          <a:xfrm>
            <a:off x="9715499" y="10972801"/>
            <a:ext cx="9127103" cy="9769857"/>
          </a:xfrm>
          <a:prstGeom prst="rect">
            <a:avLst/>
          </a:prstGeom>
        </p:spPr>
      </p:pic>
      <p:pic>
        <p:nvPicPr>
          <p:cNvPr id="8" name="Picture 7">
            <a:extLst>
              <a:ext uri="{FF2B5EF4-FFF2-40B4-BE49-F238E27FC236}">
                <a16:creationId xmlns:a16="http://schemas.microsoft.com/office/drawing/2014/main" id="{5F95B4A5-7CB0-A541-B7D5-D6093152ABE5}"/>
              </a:ext>
            </a:extLst>
          </p:cNvPr>
          <p:cNvPicPr>
            <a:picLocks noChangeAspect="1"/>
          </p:cNvPicPr>
          <p:nvPr/>
        </p:nvPicPr>
        <p:blipFill>
          <a:blip r:embed="rId4"/>
          <a:stretch>
            <a:fillRect/>
          </a:stretch>
        </p:blipFill>
        <p:spPr>
          <a:xfrm>
            <a:off x="20120424" y="8953500"/>
            <a:ext cx="19399964" cy="12895930"/>
          </a:xfrm>
          <a:prstGeom prst="rect">
            <a:avLst/>
          </a:prstGeom>
        </p:spPr>
      </p:pic>
      <p:sp>
        <p:nvSpPr>
          <p:cNvPr id="9" name="TextBox 8">
            <a:extLst>
              <a:ext uri="{FF2B5EF4-FFF2-40B4-BE49-F238E27FC236}">
                <a16:creationId xmlns:a16="http://schemas.microsoft.com/office/drawing/2014/main" id="{796B98B8-683B-EF47-8A74-5C380271D0F3}"/>
              </a:ext>
            </a:extLst>
          </p:cNvPr>
          <p:cNvSpPr txBox="1"/>
          <p:nvPr/>
        </p:nvSpPr>
        <p:spPr>
          <a:xfrm>
            <a:off x="242782" y="12801600"/>
            <a:ext cx="9472717" cy="3170099"/>
          </a:xfrm>
          <a:prstGeom prst="rect">
            <a:avLst/>
          </a:prstGeom>
          <a:noFill/>
        </p:spPr>
        <p:txBody>
          <a:bodyPr wrap="square" rtlCol="0">
            <a:spAutoFit/>
          </a:bodyPr>
          <a:lstStyle/>
          <a:p>
            <a:r>
              <a:rPr lang="en-US" sz="5000" dirty="0"/>
              <a:t>Top: Solid ammonia made via cold finger method.</a:t>
            </a:r>
          </a:p>
          <a:p>
            <a:r>
              <a:rPr lang="en-US" sz="5000" dirty="0"/>
              <a:t>Bottom: Solid ammonia made via liquid nitrogen bath method.</a:t>
            </a:r>
          </a:p>
        </p:txBody>
      </p:sp>
      <p:sp>
        <p:nvSpPr>
          <p:cNvPr id="10" name="TextBox 9">
            <a:extLst>
              <a:ext uri="{FF2B5EF4-FFF2-40B4-BE49-F238E27FC236}">
                <a16:creationId xmlns:a16="http://schemas.microsoft.com/office/drawing/2014/main" id="{C5129146-1C84-0244-A0E8-745D9A23A849}"/>
              </a:ext>
            </a:extLst>
          </p:cNvPr>
          <p:cNvSpPr txBox="1"/>
          <p:nvPr/>
        </p:nvSpPr>
        <p:spPr>
          <a:xfrm>
            <a:off x="22334662" y="22485342"/>
            <a:ext cx="14971487" cy="861774"/>
          </a:xfrm>
          <a:prstGeom prst="rect">
            <a:avLst/>
          </a:prstGeom>
          <a:noFill/>
        </p:spPr>
        <p:txBody>
          <a:bodyPr wrap="square" rtlCol="0">
            <a:spAutoFit/>
          </a:bodyPr>
          <a:lstStyle/>
          <a:p>
            <a:r>
              <a:rPr lang="en-US" sz="5000" dirty="0"/>
              <a:t>Schematic of the density measurement apparatus</a:t>
            </a:r>
          </a:p>
        </p:txBody>
      </p:sp>
      <p:graphicFrame>
        <p:nvGraphicFramePr>
          <p:cNvPr id="11" name="Table 10">
            <a:extLst>
              <a:ext uri="{FF2B5EF4-FFF2-40B4-BE49-F238E27FC236}">
                <a16:creationId xmlns:a16="http://schemas.microsoft.com/office/drawing/2014/main" id="{A334E346-BBEE-2F47-A549-A1E8B83C4712}"/>
              </a:ext>
            </a:extLst>
          </p:cNvPr>
          <p:cNvGraphicFramePr>
            <a:graphicFrameLocks noGrp="1"/>
          </p:cNvGraphicFramePr>
          <p:nvPr>
            <p:extLst>
              <p:ext uri="{D42A27DB-BD31-4B8C-83A1-F6EECF244321}">
                <p14:modId xmlns:p14="http://schemas.microsoft.com/office/powerpoint/2010/main" val="1310136196"/>
              </p:ext>
            </p:extLst>
          </p:nvPr>
        </p:nvGraphicFramePr>
        <p:xfrm>
          <a:off x="20962082" y="23983028"/>
          <a:ext cx="17290318" cy="6933636"/>
        </p:xfrm>
        <a:graphic>
          <a:graphicData uri="http://schemas.openxmlformats.org/drawingml/2006/table">
            <a:tbl>
              <a:tblPr>
                <a:tableStyleId>{5C22544A-7EE6-4342-B048-85BDC9FD1C3A}</a:tableStyleId>
              </a:tblPr>
              <a:tblGrid>
                <a:gridCol w="5692232">
                  <a:extLst>
                    <a:ext uri="{9D8B030D-6E8A-4147-A177-3AD203B41FA5}">
                      <a16:colId xmlns:a16="http://schemas.microsoft.com/office/drawing/2014/main" val="1793868509"/>
                    </a:ext>
                  </a:extLst>
                </a:gridCol>
                <a:gridCol w="11598086">
                  <a:extLst>
                    <a:ext uri="{9D8B030D-6E8A-4147-A177-3AD203B41FA5}">
                      <a16:colId xmlns:a16="http://schemas.microsoft.com/office/drawing/2014/main" val="1912126660"/>
                    </a:ext>
                  </a:extLst>
                </a:gridCol>
              </a:tblGrid>
              <a:tr h="3466818">
                <a:tc>
                  <a:txBody>
                    <a:bodyPr/>
                    <a:lstStyle/>
                    <a:p>
                      <a:r>
                        <a:rPr lang="en-US" sz="5000" dirty="0"/>
                        <a:t>Liquid Nitrogen Freezing Process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457200" indent="-457200">
                        <a:buFont typeface="Arial" panose="020B0604020202020204" pitchFamily="34" charset="0"/>
                        <a:buChar char="•"/>
                      </a:pPr>
                      <a:r>
                        <a:rPr lang="en-US" sz="5000" dirty="0"/>
                        <a:t>White and powdery</a:t>
                      </a:r>
                    </a:p>
                    <a:p>
                      <a:pPr marL="457200" indent="-457200">
                        <a:buFont typeface="Arial" panose="020B0604020202020204" pitchFamily="34" charset="0"/>
                        <a:buChar char="•"/>
                      </a:pPr>
                      <a:r>
                        <a:rPr lang="en-US" sz="5000" dirty="0"/>
                        <a:t>Brittle amorphous solid</a:t>
                      </a:r>
                    </a:p>
                    <a:p>
                      <a:pPr marL="457200" indent="-457200">
                        <a:buFont typeface="Arial" panose="020B0604020202020204" pitchFamily="34" charset="0"/>
                        <a:buChar char="•"/>
                      </a:pPr>
                      <a:r>
                        <a:rPr lang="en-US" sz="5000" dirty="0"/>
                        <a:t>Cloudy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9573567"/>
                  </a:ext>
                </a:extLst>
              </a:tr>
              <a:tr h="3466818">
                <a:tc>
                  <a:txBody>
                    <a:bodyPr/>
                    <a:lstStyle/>
                    <a:p>
                      <a:r>
                        <a:rPr lang="en-US" sz="5000" dirty="0"/>
                        <a:t>Cold Finger Freezing Process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457200" indent="-457200">
                        <a:buFont typeface="Arial" panose="020B0604020202020204" pitchFamily="34" charset="0"/>
                        <a:buChar char="•"/>
                      </a:pPr>
                      <a:r>
                        <a:rPr lang="en-US" sz="5000" dirty="0"/>
                        <a:t>Clear and transparent</a:t>
                      </a:r>
                    </a:p>
                    <a:p>
                      <a:pPr marL="457200" indent="-457200">
                        <a:buFont typeface="Arial" panose="020B0604020202020204" pitchFamily="34" charset="0"/>
                        <a:buChar char="•"/>
                      </a:pPr>
                      <a:r>
                        <a:rPr lang="en-US" sz="5000" dirty="0"/>
                        <a:t>Durable crystalline solid</a:t>
                      </a:r>
                    </a:p>
                    <a:p>
                      <a:pPr marL="457200" indent="-457200">
                        <a:buFont typeface="Arial" panose="020B0604020202020204" pitchFamily="34" charset="0"/>
                        <a:buChar char="•"/>
                      </a:pPr>
                      <a:r>
                        <a:rPr lang="en-US" sz="5000" dirty="0"/>
                        <a:t>Glassy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43224451"/>
                  </a:ext>
                </a:extLst>
              </a:tr>
            </a:tbl>
          </a:graphicData>
        </a:graphic>
      </p:graphicFrame>
    </p:spTree>
    <p:extLst>
      <p:ext uri="{BB962C8B-B14F-4D97-AF65-F5344CB8AC3E}">
        <p14:creationId xmlns:p14="http://schemas.microsoft.com/office/powerpoint/2010/main" val="26028720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60000"/>
            <a:lumOff val="4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A0E9B9-D1DC-194C-B0AE-A5C728805FAF}"/>
              </a:ext>
            </a:extLst>
          </p:cNvPr>
          <p:cNvSpPr>
            <a:spLocks noGrp="1"/>
          </p:cNvSpPr>
          <p:nvPr>
            <p:ph type="title"/>
          </p:nvPr>
        </p:nvSpPr>
        <p:spPr>
          <a:xfrm>
            <a:off x="13346416" y="2659477"/>
            <a:ext cx="21141876" cy="2026824"/>
          </a:xfrm>
        </p:spPr>
        <p:txBody>
          <a:bodyPr>
            <a:normAutofit fontScale="90000"/>
          </a:bodyPr>
          <a:lstStyle/>
          <a:p>
            <a:pPr algn="l"/>
            <a:r>
              <a:rPr lang="en-US" dirty="0"/>
              <a:t>Conclusion and References</a:t>
            </a:r>
          </a:p>
        </p:txBody>
      </p:sp>
      <p:sp>
        <p:nvSpPr>
          <p:cNvPr id="3" name="Content Placeholder 2">
            <a:extLst>
              <a:ext uri="{FF2B5EF4-FFF2-40B4-BE49-F238E27FC236}">
                <a16:creationId xmlns:a16="http://schemas.microsoft.com/office/drawing/2014/main" id="{F08CC380-8F73-7A45-9739-ECCCE9A9E9D9}"/>
              </a:ext>
            </a:extLst>
          </p:cNvPr>
          <p:cNvSpPr>
            <a:spLocks noGrp="1"/>
          </p:cNvSpPr>
          <p:nvPr>
            <p:ph idx="1"/>
          </p:nvPr>
        </p:nvSpPr>
        <p:spPr/>
        <p:txBody>
          <a:bodyPr/>
          <a:lstStyle/>
          <a:p>
            <a:r>
              <a:rPr lang="en-US" dirty="0"/>
              <a:t>The shit I did</a:t>
            </a:r>
          </a:p>
          <a:p>
            <a:r>
              <a:rPr lang="en-US" dirty="0"/>
              <a:t>More shit</a:t>
            </a:r>
          </a:p>
          <a:p>
            <a:r>
              <a:rPr lang="en-US" dirty="0"/>
              <a:t>People </a:t>
            </a:r>
          </a:p>
          <a:p>
            <a:r>
              <a:rPr lang="en-US" dirty="0"/>
              <a:t>blah</a:t>
            </a:r>
          </a:p>
        </p:txBody>
      </p:sp>
    </p:spTree>
    <p:extLst>
      <p:ext uri="{BB962C8B-B14F-4D97-AF65-F5344CB8AC3E}">
        <p14:creationId xmlns:p14="http://schemas.microsoft.com/office/powerpoint/2010/main" val="305366869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251</TotalTime>
  <Words>1076</Words>
  <Application>Microsoft Macintosh PowerPoint</Application>
  <PresentationFormat>Custom</PresentationFormat>
  <Paragraphs>72</Paragraphs>
  <Slides>7</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7</vt:i4>
      </vt:variant>
    </vt:vector>
  </HeadingPairs>
  <TitlesOfParts>
    <vt:vector size="15" baseType="lpstr">
      <vt:lpstr>Candara</vt:lpstr>
      <vt:lpstr>Calibri</vt:lpstr>
      <vt:lpstr>Arial</vt:lpstr>
      <vt:lpstr>Noto Sans Symbols</vt:lpstr>
      <vt:lpstr>Calibri Light</vt:lpstr>
      <vt:lpstr>Cambria</vt:lpstr>
      <vt:lpstr>Century Gothic</vt:lpstr>
      <vt:lpstr>Office Theme</vt:lpstr>
      <vt:lpstr>Solidification of Ammonia for Polarized Targets</vt:lpstr>
      <vt:lpstr>Solidification of Ammonia for Polarized Targets</vt:lpstr>
      <vt:lpstr>Background</vt:lpstr>
      <vt:lpstr>Design and Construction</vt:lpstr>
      <vt:lpstr>Implementation</vt:lpstr>
      <vt:lpstr>Results</vt:lpstr>
      <vt:lpstr>Conclusion and References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Solidification of Ammonia for Polarized Targets</dc:title>
  <cp:lastModifiedBy>Microsoft Office User</cp:lastModifiedBy>
  <cp:revision>20</cp:revision>
  <cp:lastPrinted>2019-05-01T14:16:12Z</cp:lastPrinted>
  <dcterms:modified xsi:type="dcterms:W3CDTF">2019-05-01T14:18:46Z</dcterms:modified>
</cp:coreProperties>
</file>